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40"/>
  </p:notesMasterIdLst>
  <p:sldIdLst>
    <p:sldId id="301" r:id="rId3"/>
    <p:sldId id="256" r:id="rId4"/>
    <p:sldId id="302" r:id="rId5"/>
    <p:sldId id="261" r:id="rId6"/>
    <p:sldId id="262" r:id="rId7"/>
    <p:sldId id="263" r:id="rId8"/>
    <p:sldId id="264" r:id="rId9"/>
    <p:sldId id="266" r:id="rId10"/>
    <p:sldId id="270" r:id="rId11"/>
    <p:sldId id="308" r:id="rId12"/>
    <p:sldId id="309" r:id="rId13"/>
    <p:sldId id="286" r:id="rId14"/>
    <p:sldId id="303" r:id="rId15"/>
    <p:sldId id="291" r:id="rId16"/>
    <p:sldId id="306" r:id="rId17"/>
    <p:sldId id="314" r:id="rId18"/>
    <p:sldId id="325" r:id="rId19"/>
    <p:sldId id="326" r:id="rId20"/>
    <p:sldId id="327" r:id="rId21"/>
    <p:sldId id="328" r:id="rId22"/>
    <p:sldId id="329" r:id="rId23"/>
    <p:sldId id="330" r:id="rId24"/>
    <p:sldId id="331" r:id="rId25"/>
    <p:sldId id="332" r:id="rId26"/>
    <p:sldId id="337" r:id="rId27"/>
    <p:sldId id="333" r:id="rId28"/>
    <p:sldId id="334" r:id="rId29"/>
    <p:sldId id="335" r:id="rId30"/>
    <p:sldId id="336" r:id="rId31"/>
    <p:sldId id="258" r:id="rId32"/>
    <p:sldId id="315" r:id="rId33"/>
    <p:sldId id="338" r:id="rId34"/>
    <p:sldId id="299" r:id="rId35"/>
    <p:sldId id="320" r:id="rId36"/>
    <p:sldId id="292" r:id="rId37"/>
    <p:sldId id="25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12D23-5ECB-419F-926D-CBCBE316316F}" v="164" dt="2021-12-29T04:43:53.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0" d="100"/>
          <a:sy n="70"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E4F86-D136-4F24-A17F-280BFB9CE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4D5E9-40EC-4558-856B-DDD780DE4685}">
      <dgm:prSet/>
      <dgm:spPr/>
      <dgm:t>
        <a:bodyPr/>
        <a:lstStyle/>
        <a:p>
          <a:r>
            <a:rPr lang="en-US"/>
            <a:t>MOTIVATION OF STUDY</a:t>
          </a:r>
        </a:p>
      </dgm:t>
    </dgm:pt>
    <dgm:pt modelId="{AEFE71AC-2570-4BD0-A3F4-2B002A786E40}" type="parTrans" cxnId="{E11C4737-3301-42C7-85CD-8DB6CDA7C20A}">
      <dgm:prSet/>
      <dgm:spPr/>
      <dgm:t>
        <a:bodyPr/>
        <a:lstStyle/>
        <a:p>
          <a:endParaRPr lang="en-US"/>
        </a:p>
      </dgm:t>
    </dgm:pt>
    <dgm:pt modelId="{165B5919-FEB0-43A7-835F-49F36B5594E1}" type="sibTrans" cxnId="{E11C4737-3301-42C7-85CD-8DB6CDA7C20A}">
      <dgm:prSet/>
      <dgm:spPr/>
      <dgm:t>
        <a:bodyPr/>
        <a:lstStyle/>
        <a:p>
          <a:endParaRPr lang="en-US"/>
        </a:p>
      </dgm:t>
    </dgm:pt>
    <dgm:pt modelId="{F768D5CF-04D7-4BFA-ADC2-2ACE32131DCC}">
      <dgm:prSet/>
      <dgm:spPr/>
      <dgm:t>
        <a:bodyPr/>
        <a:lstStyle/>
        <a:p>
          <a:r>
            <a:rPr lang="en-US"/>
            <a:t>OBJECTIVES</a:t>
          </a:r>
        </a:p>
      </dgm:t>
    </dgm:pt>
    <dgm:pt modelId="{5600AC59-3A4F-4F07-9C86-2E5E12679115}" type="parTrans" cxnId="{65174C1F-390F-4046-B2C2-1DA2342A2E67}">
      <dgm:prSet/>
      <dgm:spPr/>
      <dgm:t>
        <a:bodyPr/>
        <a:lstStyle/>
        <a:p>
          <a:endParaRPr lang="en-US"/>
        </a:p>
      </dgm:t>
    </dgm:pt>
    <dgm:pt modelId="{772619AB-F7D1-4E37-AA52-FFBD75A06ECA}" type="sibTrans" cxnId="{65174C1F-390F-4046-B2C2-1DA2342A2E67}">
      <dgm:prSet/>
      <dgm:spPr/>
      <dgm:t>
        <a:bodyPr/>
        <a:lstStyle/>
        <a:p>
          <a:endParaRPr lang="en-US"/>
        </a:p>
      </dgm:t>
    </dgm:pt>
    <dgm:pt modelId="{07F64599-6BD0-4865-9B19-939D974D11AF}">
      <dgm:prSet/>
      <dgm:spPr/>
      <dgm:t>
        <a:bodyPr/>
        <a:lstStyle/>
        <a:p>
          <a:r>
            <a:rPr lang="en-US"/>
            <a:t>PROBLEM STATEMENT, SCOPE &amp; LIMITATIONS</a:t>
          </a:r>
        </a:p>
      </dgm:t>
    </dgm:pt>
    <dgm:pt modelId="{48391626-7E3B-4933-AEE3-B450728968FE}" type="parTrans" cxnId="{724F7E2A-60B3-42CB-BDBE-EA362A4A511D}">
      <dgm:prSet/>
      <dgm:spPr/>
      <dgm:t>
        <a:bodyPr/>
        <a:lstStyle/>
        <a:p>
          <a:endParaRPr lang="en-US"/>
        </a:p>
      </dgm:t>
    </dgm:pt>
    <dgm:pt modelId="{368CE3B9-2158-44F7-AE2E-3A38D7BC1199}" type="sibTrans" cxnId="{724F7E2A-60B3-42CB-BDBE-EA362A4A511D}">
      <dgm:prSet/>
      <dgm:spPr/>
      <dgm:t>
        <a:bodyPr/>
        <a:lstStyle/>
        <a:p>
          <a:endParaRPr lang="en-US"/>
        </a:p>
      </dgm:t>
    </dgm:pt>
    <dgm:pt modelId="{2A6C36BC-0025-497C-824D-E7E60CD0D5A2}" type="pres">
      <dgm:prSet presAssocID="{A63E4F86-D136-4F24-A17F-280BFB9CE3C5}" presName="root" presStyleCnt="0">
        <dgm:presLayoutVars>
          <dgm:dir/>
          <dgm:resizeHandles val="exact"/>
        </dgm:presLayoutVars>
      </dgm:prSet>
      <dgm:spPr/>
    </dgm:pt>
    <dgm:pt modelId="{189D20F0-D525-41CD-B573-286C4F8FF4A9}" type="pres">
      <dgm:prSet presAssocID="{B354D5E9-40EC-4558-856B-DDD780DE4685}" presName="compNode" presStyleCnt="0"/>
      <dgm:spPr/>
    </dgm:pt>
    <dgm:pt modelId="{FC97F180-804E-42BA-AAB7-09019946E297}" type="pres">
      <dgm:prSet presAssocID="{B354D5E9-40EC-4558-856B-DDD780DE4685}" presName="bgRect" presStyleLbl="bgShp" presStyleIdx="0" presStyleCnt="3"/>
      <dgm:spPr/>
    </dgm:pt>
    <dgm:pt modelId="{54EF6891-7163-4A92-811D-2BE72D0EBCD1}" type="pres">
      <dgm:prSet presAssocID="{B354D5E9-40EC-4558-856B-DDD780DE4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C7F17F7-D7A4-41E2-AAB6-2DD02F157D8A}" type="pres">
      <dgm:prSet presAssocID="{B354D5E9-40EC-4558-856B-DDD780DE4685}" presName="spaceRect" presStyleCnt="0"/>
      <dgm:spPr/>
    </dgm:pt>
    <dgm:pt modelId="{0E77B237-F356-40F9-A2C1-4638EA2939B9}" type="pres">
      <dgm:prSet presAssocID="{B354D5E9-40EC-4558-856B-DDD780DE4685}" presName="parTx" presStyleLbl="revTx" presStyleIdx="0" presStyleCnt="3">
        <dgm:presLayoutVars>
          <dgm:chMax val="0"/>
          <dgm:chPref val="0"/>
        </dgm:presLayoutVars>
      </dgm:prSet>
      <dgm:spPr/>
    </dgm:pt>
    <dgm:pt modelId="{126D3378-D1A8-41B5-9387-FDB9EC28487B}" type="pres">
      <dgm:prSet presAssocID="{165B5919-FEB0-43A7-835F-49F36B5594E1}" presName="sibTrans" presStyleCnt="0"/>
      <dgm:spPr/>
    </dgm:pt>
    <dgm:pt modelId="{5BC81174-4B48-48C8-AE91-BF2402E9C187}" type="pres">
      <dgm:prSet presAssocID="{F768D5CF-04D7-4BFA-ADC2-2ACE32131DCC}" presName="compNode" presStyleCnt="0"/>
      <dgm:spPr/>
    </dgm:pt>
    <dgm:pt modelId="{01D57B3E-CB3C-488D-A11E-1E049943B0FC}" type="pres">
      <dgm:prSet presAssocID="{F768D5CF-04D7-4BFA-ADC2-2ACE32131DCC}" presName="bgRect" presStyleLbl="bgShp" presStyleIdx="1" presStyleCnt="3"/>
      <dgm:spPr/>
    </dgm:pt>
    <dgm:pt modelId="{090B938C-87BE-42FA-B776-B2695140D054}" type="pres">
      <dgm:prSet presAssocID="{F768D5CF-04D7-4BFA-ADC2-2ACE32131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B1AF5CF-2FF7-4718-B136-EC94AC929910}" type="pres">
      <dgm:prSet presAssocID="{F768D5CF-04D7-4BFA-ADC2-2ACE32131DCC}" presName="spaceRect" presStyleCnt="0"/>
      <dgm:spPr/>
    </dgm:pt>
    <dgm:pt modelId="{5F28A779-460F-4AFB-AB36-0AE98CDB4AF9}" type="pres">
      <dgm:prSet presAssocID="{F768D5CF-04D7-4BFA-ADC2-2ACE32131DCC}" presName="parTx" presStyleLbl="revTx" presStyleIdx="1" presStyleCnt="3">
        <dgm:presLayoutVars>
          <dgm:chMax val="0"/>
          <dgm:chPref val="0"/>
        </dgm:presLayoutVars>
      </dgm:prSet>
      <dgm:spPr/>
    </dgm:pt>
    <dgm:pt modelId="{6F936629-0808-4BA7-90CE-E1EE8EB24320}" type="pres">
      <dgm:prSet presAssocID="{772619AB-F7D1-4E37-AA52-FFBD75A06ECA}" presName="sibTrans" presStyleCnt="0"/>
      <dgm:spPr/>
    </dgm:pt>
    <dgm:pt modelId="{6A23AFF0-A03D-4360-8C55-D6E079CDC5BE}" type="pres">
      <dgm:prSet presAssocID="{07F64599-6BD0-4865-9B19-939D974D11AF}" presName="compNode" presStyleCnt="0"/>
      <dgm:spPr/>
    </dgm:pt>
    <dgm:pt modelId="{6D654B03-D4B4-4C7A-A147-5A1BA75D599A}" type="pres">
      <dgm:prSet presAssocID="{07F64599-6BD0-4865-9B19-939D974D11AF}" presName="bgRect" presStyleLbl="bgShp" presStyleIdx="2" presStyleCnt="3"/>
      <dgm:spPr/>
    </dgm:pt>
    <dgm:pt modelId="{58235505-59A2-4342-BEC2-1B12E9A204AA}" type="pres">
      <dgm:prSet presAssocID="{07F64599-6BD0-4865-9B19-939D974D1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DFA3655-2C11-4CC5-A40E-F2602A4E6570}" type="pres">
      <dgm:prSet presAssocID="{07F64599-6BD0-4865-9B19-939D974D11AF}" presName="spaceRect" presStyleCnt="0"/>
      <dgm:spPr/>
    </dgm:pt>
    <dgm:pt modelId="{D2C3B78F-0D83-43BC-9FB3-3984D92018D9}" type="pres">
      <dgm:prSet presAssocID="{07F64599-6BD0-4865-9B19-939D974D11AF}" presName="parTx" presStyleLbl="revTx" presStyleIdx="2" presStyleCnt="3">
        <dgm:presLayoutVars>
          <dgm:chMax val="0"/>
          <dgm:chPref val="0"/>
        </dgm:presLayoutVars>
      </dgm:prSet>
      <dgm:spPr/>
    </dgm:pt>
  </dgm:ptLst>
  <dgm:cxnLst>
    <dgm:cxn modelId="{65174C1F-390F-4046-B2C2-1DA2342A2E67}" srcId="{A63E4F86-D136-4F24-A17F-280BFB9CE3C5}" destId="{F768D5CF-04D7-4BFA-ADC2-2ACE32131DCC}" srcOrd="1" destOrd="0" parTransId="{5600AC59-3A4F-4F07-9C86-2E5E12679115}" sibTransId="{772619AB-F7D1-4E37-AA52-FFBD75A06ECA}"/>
    <dgm:cxn modelId="{724F7E2A-60B3-42CB-BDBE-EA362A4A511D}" srcId="{A63E4F86-D136-4F24-A17F-280BFB9CE3C5}" destId="{07F64599-6BD0-4865-9B19-939D974D11AF}" srcOrd="2" destOrd="0" parTransId="{48391626-7E3B-4933-AEE3-B450728968FE}" sibTransId="{368CE3B9-2158-44F7-AE2E-3A38D7BC1199}"/>
    <dgm:cxn modelId="{E11C4737-3301-42C7-85CD-8DB6CDA7C20A}" srcId="{A63E4F86-D136-4F24-A17F-280BFB9CE3C5}" destId="{B354D5E9-40EC-4558-856B-DDD780DE4685}" srcOrd="0" destOrd="0" parTransId="{AEFE71AC-2570-4BD0-A3F4-2B002A786E40}" sibTransId="{165B5919-FEB0-43A7-835F-49F36B5594E1}"/>
    <dgm:cxn modelId="{F16C0158-A334-47F6-9E9B-D089CEEAD746}" type="presOf" srcId="{B354D5E9-40EC-4558-856B-DDD780DE4685}" destId="{0E77B237-F356-40F9-A2C1-4638EA2939B9}" srcOrd="0" destOrd="0" presId="urn:microsoft.com/office/officeart/2018/2/layout/IconVerticalSolidList"/>
    <dgm:cxn modelId="{83B608BE-482A-4B64-86FD-1B0B534B4DDB}" type="presOf" srcId="{F768D5CF-04D7-4BFA-ADC2-2ACE32131DCC}" destId="{5F28A779-460F-4AFB-AB36-0AE98CDB4AF9}" srcOrd="0" destOrd="0" presId="urn:microsoft.com/office/officeart/2018/2/layout/IconVerticalSolidList"/>
    <dgm:cxn modelId="{585C70F4-5B41-41E4-BA25-408C251F12E6}" type="presOf" srcId="{07F64599-6BD0-4865-9B19-939D974D11AF}" destId="{D2C3B78F-0D83-43BC-9FB3-3984D92018D9}" srcOrd="0" destOrd="0" presId="urn:microsoft.com/office/officeart/2018/2/layout/IconVerticalSolidList"/>
    <dgm:cxn modelId="{7279AFFD-C270-4B32-99A8-70C922556D4B}" type="presOf" srcId="{A63E4F86-D136-4F24-A17F-280BFB9CE3C5}" destId="{2A6C36BC-0025-497C-824D-E7E60CD0D5A2}" srcOrd="0" destOrd="0" presId="urn:microsoft.com/office/officeart/2018/2/layout/IconVerticalSolidList"/>
    <dgm:cxn modelId="{14C7BD74-6FB1-4358-8382-277C6015E008}" type="presParOf" srcId="{2A6C36BC-0025-497C-824D-E7E60CD0D5A2}" destId="{189D20F0-D525-41CD-B573-286C4F8FF4A9}" srcOrd="0" destOrd="0" presId="urn:microsoft.com/office/officeart/2018/2/layout/IconVerticalSolidList"/>
    <dgm:cxn modelId="{C585CE95-E59B-4537-8E73-F4FA26078A02}" type="presParOf" srcId="{189D20F0-D525-41CD-B573-286C4F8FF4A9}" destId="{FC97F180-804E-42BA-AAB7-09019946E297}" srcOrd="0" destOrd="0" presId="urn:microsoft.com/office/officeart/2018/2/layout/IconVerticalSolidList"/>
    <dgm:cxn modelId="{BB36B3C7-98EE-44DA-AD54-C909FE5CB09E}" type="presParOf" srcId="{189D20F0-D525-41CD-B573-286C4F8FF4A9}" destId="{54EF6891-7163-4A92-811D-2BE72D0EBCD1}" srcOrd="1" destOrd="0" presId="urn:microsoft.com/office/officeart/2018/2/layout/IconVerticalSolidList"/>
    <dgm:cxn modelId="{429355D5-F8FB-44A8-BF43-5E8B256CAF68}" type="presParOf" srcId="{189D20F0-D525-41CD-B573-286C4F8FF4A9}" destId="{CC7F17F7-D7A4-41E2-AAB6-2DD02F157D8A}" srcOrd="2" destOrd="0" presId="urn:microsoft.com/office/officeart/2018/2/layout/IconVerticalSolidList"/>
    <dgm:cxn modelId="{E73F542C-8328-482C-9EAB-A835ECDF59CF}" type="presParOf" srcId="{189D20F0-D525-41CD-B573-286C4F8FF4A9}" destId="{0E77B237-F356-40F9-A2C1-4638EA2939B9}" srcOrd="3" destOrd="0" presId="urn:microsoft.com/office/officeart/2018/2/layout/IconVerticalSolidList"/>
    <dgm:cxn modelId="{26C85288-EC22-44A5-8E8D-426348B1643F}" type="presParOf" srcId="{2A6C36BC-0025-497C-824D-E7E60CD0D5A2}" destId="{126D3378-D1A8-41B5-9387-FDB9EC28487B}" srcOrd="1" destOrd="0" presId="urn:microsoft.com/office/officeart/2018/2/layout/IconVerticalSolidList"/>
    <dgm:cxn modelId="{BC467B49-2B25-4533-BDF4-01A460A4CA92}" type="presParOf" srcId="{2A6C36BC-0025-497C-824D-E7E60CD0D5A2}" destId="{5BC81174-4B48-48C8-AE91-BF2402E9C187}" srcOrd="2" destOrd="0" presId="urn:microsoft.com/office/officeart/2018/2/layout/IconVerticalSolidList"/>
    <dgm:cxn modelId="{10932B32-CE64-4BCE-8D9D-6680AA62D63B}" type="presParOf" srcId="{5BC81174-4B48-48C8-AE91-BF2402E9C187}" destId="{01D57B3E-CB3C-488D-A11E-1E049943B0FC}" srcOrd="0" destOrd="0" presId="urn:microsoft.com/office/officeart/2018/2/layout/IconVerticalSolidList"/>
    <dgm:cxn modelId="{71D0BE64-E255-474C-80FE-68EE0709D5FB}" type="presParOf" srcId="{5BC81174-4B48-48C8-AE91-BF2402E9C187}" destId="{090B938C-87BE-42FA-B776-B2695140D054}" srcOrd="1" destOrd="0" presId="urn:microsoft.com/office/officeart/2018/2/layout/IconVerticalSolidList"/>
    <dgm:cxn modelId="{110737CD-84A0-4A05-BD38-A092704FB6A5}" type="presParOf" srcId="{5BC81174-4B48-48C8-AE91-BF2402E9C187}" destId="{EB1AF5CF-2FF7-4718-B136-EC94AC929910}" srcOrd="2" destOrd="0" presId="urn:microsoft.com/office/officeart/2018/2/layout/IconVerticalSolidList"/>
    <dgm:cxn modelId="{49EB70A4-4E42-4147-A055-C7E9233D4BB6}" type="presParOf" srcId="{5BC81174-4B48-48C8-AE91-BF2402E9C187}" destId="{5F28A779-460F-4AFB-AB36-0AE98CDB4AF9}" srcOrd="3" destOrd="0" presId="urn:microsoft.com/office/officeart/2018/2/layout/IconVerticalSolidList"/>
    <dgm:cxn modelId="{5E6DE4BA-90A1-48C6-802E-5A8BF98B235A}" type="presParOf" srcId="{2A6C36BC-0025-497C-824D-E7E60CD0D5A2}" destId="{6F936629-0808-4BA7-90CE-E1EE8EB24320}" srcOrd="3" destOrd="0" presId="urn:microsoft.com/office/officeart/2018/2/layout/IconVerticalSolidList"/>
    <dgm:cxn modelId="{FC7C11AE-CC72-4A22-A3A7-21D7DD190D95}" type="presParOf" srcId="{2A6C36BC-0025-497C-824D-E7E60CD0D5A2}" destId="{6A23AFF0-A03D-4360-8C55-D6E079CDC5BE}" srcOrd="4" destOrd="0" presId="urn:microsoft.com/office/officeart/2018/2/layout/IconVerticalSolidList"/>
    <dgm:cxn modelId="{17AE1C25-108C-4AE5-AF83-A691A268963C}" type="presParOf" srcId="{6A23AFF0-A03D-4360-8C55-D6E079CDC5BE}" destId="{6D654B03-D4B4-4C7A-A147-5A1BA75D599A}" srcOrd="0" destOrd="0" presId="urn:microsoft.com/office/officeart/2018/2/layout/IconVerticalSolidList"/>
    <dgm:cxn modelId="{D68473D4-875F-46EA-85BD-07868F12DD6F}" type="presParOf" srcId="{6A23AFF0-A03D-4360-8C55-D6E079CDC5BE}" destId="{58235505-59A2-4342-BEC2-1B12E9A204AA}" srcOrd="1" destOrd="0" presId="urn:microsoft.com/office/officeart/2018/2/layout/IconVerticalSolidList"/>
    <dgm:cxn modelId="{99DF9B5C-5515-4885-AAEA-22BC2B231D84}" type="presParOf" srcId="{6A23AFF0-A03D-4360-8C55-D6E079CDC5BE}" destId="{8DFA3655-2C11-4CC5-A40E-F2602A4E6570}" srcOrd="2" destOrd="0" presId="urn:microsoft.com/office/officeart/2018/2/layout/IconVerticalSolidList"/>
    <dgm:cxn modelId="{A799F5C6-5966-47BF-95C4-90CC44BF5826}" type="presParOf" srcId="{6A23AFF0-A03D-4360-8C55-D6E079CDC5BE}" destId="{D2C3B78F-0D83-43BC-9FB3-3984D9201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3396C-8559-4DC0-98D6-DEF1E37F27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250FC9-2DAB-4C09-8422-19F6853CC771}">
      <dgm:prSet/>
      <dgm:spPr/>
      <dgm:t>
        <a:bodyPr/>
        <a:lstStyle/>
        <a:p>
          <a:pPr>
            <a:lnSpc>
              <a:spcPct val="100000"/>
            </a:lnSpc>
          </a:pPr>
          <a:r>
            <a:rPr lang="en-US" dirty="0"/>
            <a:t>Now a day’s, the prediction of stock market prices has become a major research topic</a:t>
          </a:r>
        </a:p>
      </dgm:t>
    </dgm:pt>
    <dgm:pt modelId="{61FB0BF3-2105-486B-8D3F-2F473375F12C}" type="parTrans" cxnId="{B2D13DEA-CE88-417A-9E93-5986ED6099A2}">
      <dgm:prSet/>
      <dgm:spPr/>
      <dgm:t>
        <a:bodyPr/>
        <a:lstStyle/>
        <a:p>
          <a:endParaRPr lang="en-US"/>
        </a:p>
      </dgm:t>
    </dgm:pt>
    <dgm:pt modelId="{F231AA7D-7518-4D3C-AE92-502051D870E2}" type="sibTrans" cxnId="{B2D13DEA-CE88-417A-9E93-5986ED6099A2}">
      <dgm:prSet/>
      <dgm:spPr/>
      <dgm:t>
        <a:bodyPr/>
        <a:lstStyle/>
        <a:p>
          <a:endParaRPr lang="en-US"/>
        </a:p>
      </dgm:t>
    </dgm:pt>
    <dgm:pt modelId="{262165AE-8997-4824-B6DF-33B68788FEF3}">
      <dgm:prSet/>
      <dgm:spPr/>
      <dgm:t>
        <a:bodyPr/>
        <a:lstStyle/>
        <a:p>
          <a:pPr>
            <a:lnSpc>
              <a:spcPct val="100000"/>
            </a:lnSpc>
          </a:pPr>
          <a:r>
            <a:rPr lang="en-US"/>
            <a:t>The behavior of stock market is very nonlinear and volatile in nature. </a:t>
          </a:r>
        </a:p>
      </dgm:t>
    </dgm:pt>
    <dgm:pt modelId="{A3388E97-693A-4837-B9D4-A7B4DBF0FD6D}" type="parTrans" cxnId="{A1C853AA-7861-4E75-90B4-2440A90A5497}">
      <dgm:prSet/>
      <dgm:spPr/>
      <dgm:t>
        <a:bodyPr/>
        <a:lstStyle/>
        <a:p>
          <a:endParaRPr lang="en-US"/>
        </a:p>
      </dgm:t>
    </dgm:pt>
    <dgm:pt modelId="{C445F31D-277D-4B21-8AEE-F65D172467DE}" type="sibTrans" cxnId="{A1C853AA-7861-4E75-90B4-2440A90A5497}">
      <dgm:prSet/>
      <dgm:spPr/>
      <dgm:t>
        <a:bodyPr/>
        <a:lstStyle/>
        <a:p>
          <a:endParaRPr lang="en-US"/>
        </a:p>
      </dgm:t>
    </dgm:pt>
    <dgm:pt modelId="{5151F65B-C8B0-436F-8E61-9F7044D97DC2}">
      <dgm:prSet/>
      <dgm:spPr/>
      <dgm:t>
        <a:bodyPr/>
        <a:lstStyle/>
        <a:p>
          <a:pPr>
            <a:lnSpc>
              <a:spcPct val="100000"/>
            </a:lnSpc>
          </a:pPr>
          <a:r>
            <a:rPr lang="en-US"/>
            <a:t>So Investing has become a risky task for the people.</a:t>
          </a:r>
        </a:p>
      </dgm:t>
    </dgm:pt>
    <dgm:pt modelId="{506D0010-932F-4A94-8FBF-5380B4204ACE}" type="parTrans" cxnId="{0B815306-D500-4FA6-8077-A5008AE047F3}">
      <dgm:prSet/>
      <dgm:spPr/>
      <dgm:t>
        <a:bodyPr/>
        <a:lstStyle/>
        <a:p>
          <a:endParaRPr lang="en-US"/>
        </a:p>
      </dgm:t>
    </dgm:pt>
    <dgm:pt modelId="{A70088A1-32AD-48A5-80C3-C99F10F9E4DF}" type="sibTrans" cxnId="{0B815306-D500-4FA6-8077-A5008AE047F3}">
      <dgm:prSet/>
      <dgm:spPr/>
      <dgm:t>
        <a:bodyPr/>
        <a:lstStyle/>
        <a:p>
          <a:endParaRPr lang="en-US"/>
        </a:p>
      </dgm:t>
    </dgm:pt>
    <dgm:pt modelId="{312B418F-21C7-427C-B645-B695587CF7CB}">
      <dgm:prSet/>
      <dgm:spPr/>
      <dgm:t>
        <a:bodyPr/>
        <a:lstStyle/>
        <a:p>
          <a:pPr>
            <a:lnSpc>
              <a:spcPct val="100000"/>
            </a:lnSpc>
          </a:pPr>
          <a:r>
            <a:rPr lang="en-US"/>
            <a:t>But it is not at all a risky task to machine that uses machine learning techniques.</a:t>
          </a:r>
        </a:p>
      </dgm:t>
    </dgm:pt>
    <dgm:pt modelId="{E8C89D17-BD56-49F9-BAB1-D007878CD06B}" type="parTrans" cxnId="{1A3C4E65-6DBF-4995-8315-CB8D3AEF4BAF}">
      <dgm:prSet/>
      <dgm:spPr/>
      <dgm:t>
        <a:bodyPr/>
        <a:lstStyle/>
        <a:p>
          <a:endParaRPr lang="en-US"/>
        </a:p>
      </dgm:t>
    </dgm:pt>
    <dgm:pt modelId="{7F8C549C-F406-4094-A794-4CEB161C7C2A}" type="sibTrans" cxnId="{1A3C4E65-6DBF-4995-8315-CB8D3AEF4BAF}">
      <dgm:prSet/>
      <dgm:spPr/>
      <dgm:t>
        <a:bodyPr/>
        <a:lstStyle/>
        <a:p>
          <a:endParaRPr lang="en-US"/>
        </a:p>
      </dgm:t>
    </dgm:pt>
    <dgm:pt modelId="{FFBB4937-C7B1-49E2-A97E-3B9BE66EB081}">
      <dgm:prSet/>
      <dgm:spPr/>
      <dgm:t>
        <a:bodyPr/>
        <a:lstStyle/>
        <a:p>
          <a:pPr>
            <a:lnSpc>
              <a:spcPct val="100000"/>
            </a:lnSpc>
          </a:pPr>
          <a:r>
            <a:rPr lang="en-US" dirty="0" err="1"/>
            <a:t>Infact</a:t>
          </a:r>
          <a:r>
            <a:rPr lang="en-US" dirty="0"/>
            <a:t> the predictions will be very close to real time data</a:t>
          </a:r>
        </a:p>
      </dgm:t>
    </dgm:pt>
    <dgm:pt modelId="{D2B0B1D1-28F8-4A48-A6B4-90137C42DE8A}" type="parTrans" cxnId="{50BCF5B7-C62B-441D-84CC-68E68477DDDA}">
      <dgm:prSet/>
      <dgm:spPr/>
      <dgm:t>
        <a:bodyPr/>
        <a:lstStyle/>
        <a:p>
          <a:endParaRPr lang="en-US"/>
        </a:p>
      </dgm:t>
    </dgm:pt>
    <dgm:pt modelId="{E551B5AF-B045-46AE-87D0-5C16FA8AA0FC}" type="sibTrans" cxnId="{50BCF5B7-C62B-441D-84CC-68E68477DDDA}">
      <dgm:prSet/>
      <dgm:spPr/>
      <dgm:t>
        <a:bodyPr/>
        <a:lstStyle/>
        <a:p>
          <a:endParaRPr lang="en-US"/>
        </a:p>
      </dgm:t>
    </dgm:pt>
    <dgm:pt modelId="{105E28C4-1663-4071-B4F7-B50088C310C7}" type="pres">
      <dgm:prSet presAssocID="{5953396C-8559-4DC0-98D6-DEF1E37F27AE}" presName="root" presStyleCnt="0">
        <dgm:presLayoutVars>
          <dgm:dir/>
          <dgm:resizeHandles val="exact"/>
        </dgm:presLayoutVars>
      </dgm:prSet>
      <dgm:spPr/>
    </dgm:pt>
    <dgm:pt modelId="{F2AD99FE-889C-4C6A-8E3B-1973C22E83E4}" type="pres">
      <dgm:prSet presAssocID="{E4250FC9-2DAB-4C09-8422-19F6853CC771}" presName="compNode" presStyleCnt="0"/>
      <dgm:spPr/>
    </dgm:pt>
    <dgm:pt modelId="{12E8A59B-77F9-46BD-BFEA-D7B177C03435}" type="pres">
      <dgm:prSet presAssocID="{E4250FC9-2DAB-4C09-8422-19F6853CC7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7CAE5CB9-9A45-4753-B303-83FE0A0FA114}" type="pres">
      <dgm:prSet presAssocID="{E4250FC9-2DAB-4C09-8422-19F6853CC771}" presName="spaceRect" presStyleCnt="0"/>
      <dgm:spPr/>
    </dgm:pt>
    <dgm:pt modelId="{4B03FDDD-394C-475B-A5C7-2403440FDCFF}" type="pres">
      <dgm:prSet presAssocID="{E4250FC9-2DAB-4C09-8422-19F6853CC771}" presName="textRect" presStyleLbl="revTx" presStyleIdx="0" presStyleCnt="5">
        <dgm:presLayoutVars>
          <dgm:chMax val="1"/>
          <dgm:chPref val="1"/>
        </dgm:presLayoutVars>
      </dgm:prSet>
      <dgm:spPr/>
    </dgm:pt>
    <dgm:pt modelId="{96234E48-F7C7-463B-8744-B187D7E23450}" type="pres">
      <dgm:prSet presAssocID="{F231AA7D-7518-4D3C-AE92-502051D870E2}" presName="sibTrans" presStyleCnt="0"/>
      <dgm:spPr/>
    </dgm:pt>
    <dgm:pt modelId="{E1F7D87E-C15D-495A-A0F3-86FC6B318B29}" type="pres">
      <dgm:prSet presAssocID="{262165AE-8997-4824-B6DF-33B68788FEF3}" presName="compNode" presStyleCnt="0"/>
      <dgm:spPr/>
    </dgm:pt>
    <dgm:pt modelId="{8A76F9A2-0962-49DA-A6C6-512B3E4E4F93}" type="pres">
      <dgm:prSet presAssocID="{262165AE-8997-4824-B6DF-33B68788FE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1DBD571-21FA-49DF-BEC4-4AECB18F24D4}" type="pres">
      <dgm:prSet presAssocID="{262165AE-8997-4824-B6DF-33B68788FEF3}" presName="spaceRect" presStyleCnt="0"/>
      <dgm:spPr/>
    </dgm:pt>
    <dgm:pt modelId="{7207EAB3-857E-456D-9796-EA7A17CD1095}" type="pres">
      <dgm:prSet presAssocID="{262165AE-8997-4824-B6DF-33B68788FEF3}" presName="textRect" presStyleLbl="revTx" presStyleIdx="1" presStyleCnt="5">
        <dgm:presLayoutVars>
          <dgm:chMax val="1"/>
          <dgm:chPref val="1"/>
        </dgm:presLayoutVars>
      </dgm:prSet>
      <dgm:spPr/>
    </dgm:pt>
    <dgm:pt modelId="{DE3E6A13-9C96-452A-A53C-B2E5363CBDA8}" type="pres">
      <dgm:prSet presAssocID="{C445F31D-277D-4B21-8AEE-F65D172467DE}" presName="sibTrans" presStyleCnt="0"/>
      <dgm:spPr/>
    </dgm:pt>
    <dgm:pt modelId="{29BB5269-FF1C-42DD-BFDC-12E79B59E272}" type="pres">
      <dgm:prSet presAssocID="{5151F65B-C8B0-436F-8E61-9F7044D97DC2}" presName="compNode" presStyleCnt="0"/>
      <dgm:spPr/>
    </dgm:pt>
    <dgm:pt modelId="{2E51D960-6132-4B1D-AF5C-02091DDF4218}" type="pres">
      <dgm:prSet presAssocID="{5151F65B-C8B0-436F-8E61-9F7044D97D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319C7FC-42B4-4A12-9527-704E1D3E2276}" type="pres">
      <dgm:prSet presAssocID="{5151F65B-C8B0-436F-8E61-9F7044D97DC2}" presName="spaceRect" presStyleCnt="0"/>
      <dgm:spPr/>
    </dgm:pt>
    <dgm:pt modelId="{1DEFF5CD-791B-4180-B93D-C5511311B456}" type="pres">
      <dgm:prSet presAssocID="{5151F65B-C8B0-436F-8E61-9F7044D97DC2}" presName="textRect" presStyleLbl="revTx" presStyleIdx="2" presStyleCnt="5">
        <dgm:presLayoutVars>
          <dgm:chMax val="1"/>
          <dgm:chPref val="1"/>
        </dgm:presLayoutVars>
      </dgm:prSet>
      <dgm:spPr/>
    </dgm:pt>
    <dgm:pt modelId="{EB22F50B-7FD1-4A1E-89F2-5E1EFFD0F64C}" type="pres">
      <dgm:prSet presAssocID="{A70088A1-32AD-48A5-80C3-C99F10F9E4DF}" presName="sibTrans" presStyleCnt="0"/>
      <dgm:spPr/>
    </dgm:pt>
    <dgm:pt modelId="{C1EDFF27-27D9-4A7B-A6E8-E4E9C9BE5C45}" type="pres">
      <dgm:prSet presAssocID="{312B418F-21C7-427C-B645-B695587CF7CB}" presName="compNode" presStyleCnt="0"/>
      <dgm:spPr/>
    </dgm:pt>
    <dgm:pt modelId="{2E8DD2C9-5331-48D2-B94E-156090A85A3F}" type="pres">
      <dgm:prSet presAssocID="{312B418F-21C7-427C-B645-B695587CF7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7DD5B83-263B-47CE-B530-3E565EF130F5}" type="pres">
      <dgm:prSet presAssocID="{312B418F-21C7-427C-B645-B695587CF7CB}" presName="spaceRect" presStyleCnt="0"/>
      <dgm:spPr/>
    </dgm:pt>
    <dgm:pt modelId="{2125F2D2-757A-4268-A265-E35981499DAC}" type="pres">
      <dgm:prSet presAssocID="{312B418F-21C7-427C-B645-B695587CF7CB}" presName="textRect" presStyleLbl="revTx" presStyleIdx="3" presStyleCnt="5">
        <dgm:presLayoutVars>
          <dgm:chMax val="1"/>
          <dgm:chPref val="1"/>
        </dgm:presLayoutVars>
      </dgm:prSet>
      <dgm:spPr/>
    </dgm:pt>
    <dgm:pt modelId="{D1432365-A03C-489E-8E2B-F6699BA94DE1}" type="pres">
      <dgm:prSet presAssocID="{7F8C549C-F406-4094-A794-4CEB161C7C2A}" presName="sibTrans" presStyleCnt="0"/>
      <dgm:spPr/>
    </dgm:pt>
    <dgm:pt modelId="{0ECCC4DF-9BC4-4876-B5A2-D5B1597B3D11}" type="pres">
      <dgm:prSet presAssocID="{FFBB4937-C7B1-49E2-A97E-3B9BE66EB081}" presName="compNode" presStyleCnt="0"/>
      <dgm:spPr/>
    </dgm:pt>
    <dgm:pt modelId="{0AEA9973-D3A3-441E-9C1D-A0B01CC0E184}" type="pres">
      <dgm:prSet presAssocID="{FFBB4937-C7B1-49E2-A97E-3B9BE66EB0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7314DC1-DE56-4760-8824-A649C88ABFD8}" type="pres">
      <dgm:prSet presAssocID="{FFBB4937-C7B1-49E2-A97E-3B9BE66EB081}" presName="spaceRect" presStyleCnt="0"/>
      <dgm:spPr/>
    </dgm:pt>
    <dgm:pt modelId="{D7328D35-605A-4EC1-A31F-51807915C825}" type="pres">
      <dgm:prSet presAssocID="{FFBB4937-C7B1-49E2-A97E-3B9BE66EB081}" presName="textRect" presStyleLbl="revTx" presStyleIdx="4" presStyleCnt="5">
        <dgm:presLayoutVars>
          <dgm:chMax val="1"/>
          <dgm:chPref val="1"/>
        </dgm:presLayoutVars>
      </dgm:prSet>
      <dgm:spPr/>
    </dgm:pt>
  </dgm:ptLst>
  <dgm:cxnLst>
    <dgm:cxn modelId="{0B815306-D500-4FA6-8077-A5008AE047F3}" srcId="{5953396C-8559-4DC0-98D6-DEF1E37F27AE}" destId="{5151F65B-C8B0-436F-8E61-9F7044D97DC2}" srcOrd="2" destOrd="0" parTransId="{506D0010-932F-4A94-8FBF-5380B4204ACE}" sibTransId="{A70088A1-32AD-48A5-80C3-C99F10F9E4DF}"/>
    <dgm:cxn modelId="{1176D840-4D3A-4ECE-93BA-EB9EDAEB414B}" type="presOf" srcId="{5953396C-8559-4DC0-98D6-DEF1E37F27AE}" destId="{105E28C4-1663-4071-B4F7-B50088C310C7}" srcOrd="0" destOrd="0" presId="urn:microsoft.com/office/officeart/2018/2/layout/IconLabelList"/>
    <dgm:cxn modelId="{ED6A4865-E8AA-459F-A494-F3E17B4AA57A}" type="presOf" srcId="{262165AE-8997-4824-B6DF-33B68788FEF3}" destId="{7207EAB3-857E-456D-9796-EA7A17CD1095}" srcOrd="0" destOrd="0" presId="urn:microsoft.com/office/officeart/2018/2/layout/IconLabelList"/>
    <dgm:cxn modelId="{1A3C4E65-6DBF-4995-8315-CB8D3AEF4BAF}" srcId="{5953396C-8559-4DC0-98D6-DEF1E37F27AE}" destId="{312B418F-21C7-427C-B645-B695587CF7CB}" srcOrd="3" destOrd="0" parTransId="{E8C89D17-BD56-49F9-BAB1-D007878CD06B}" sibTransId="{7F8C549C-F406-4094-A794-4CEB161C7C2A}"/>
    <dgm:cxn modelId="{8BEA0B6C-8AE7-4680-8080-3C57F2B8B891}" type="presOf" srcId="{E4250FC9-2DAB-4C09-8422-19F6853CC771}" destId="{4B03FDDD-394C-475B-A5C7-2403440FDCFF}" srcOrd="0" destOrd="0" presId="urn:microsoft.com/office/officeart/2018/2/layout/IconLabelList"/>
    <dgm:cxn modelId="{55833B4D-EF9A-46AA-8755-20AF827D1E3B}" type="presOf" srcId="{FFBB4937-C7B1-49E2-A97E-3B9BE66EB081}" destId="{D7328D35-605A-4EC1-A31F-51807915C825}" srcOrd="0" destOrd="0" presId="urn:microsoft.com/office/officeart/2018/2/layout/IconLabelList"/>
    <dgm:cxn modelId="{A6473AA9-7515-4475-9A1E-6B9CB40335D7}" type="presOf" srcId="{312B418F-21C7-427C-B645-B695587CF7CB}" destId="{2125F2D2-757A-4268-A265-E35981499DAC}" srcOrd="0" destOrd="0" presId="urn:microsoft.com/office/officeart/2018/2/layout/IconLabelList"/>
    <dgm:cxn modelId="{A1C853AA-7861-4E75-90B4-2440A90A5497}" srcId="{5953396C-8559-4DC0-98D6-DEF1E37F27AE}" destId="{262165AE-8997-4824-B6DF-33B68788FEF3}" srcOrd="1" destOrd="0" parTransId="{A3388E97-693A-4837-B9D4-A7B4DBF0FD6D}" sibTransId="{C445F31D-277D-4B21-8AEE-F65D172467DE}"/>
    <dgm:cxn modelId="{50BCF5B7-C62B-441D-84CC-68E68477DDDA}" srcId="{5953396C-8559-4DC0-98D6-DEF1E37F27AE}" destId="{FFBB4937-C7B1-49E2-A97E-3B9BE66EB081}" srcOrd="4" destOrd="0" parTransId="{D2B0B1D1-28F8-4A48-A6B4-90137C42DE8A}" sibTransId="{E551B5AF-B045-46AE-87D0-5C16FA8AA0FC}"/>
    <dgm:cxn modelId="{E7EA98DF-7A97-4309-9D95-6FC84E19C530}" type="presOf" srcId="{5151F65B-C8B0-436F-8E61-9F7044D97DC2}" destId="{1DEFF5CD-791B-4180-B93D-C5511311B456}" srcOrd="0" destOrd="0" presId="urn:microsoft.com/office/officeart/2018/2/layout/IconLabelList"/>
    <dgm:cxn modelId="{B2D13DEA-CE88-417A-9E93-5986ED6099A2}" srcId="{5953396C-8559-4DC0-98D6-DEF1E37F27AE}" destId="{E4250FC9-2DAB-4C09-8422-19F6853CC771}" srcOrd="0" destOrd="0" parTransId="{61FB0BF3-2105-486B-8D3F-2F473375F12C}" sibTransId="{F231AA7D-7518-4D3C-AE92-502051D870E2}"/>
    <dgm:cxn modelId="{DC3FA6C9-3E6B-4B5B-9939-F2BC3094E484}" type="presParOf" srcId="{105E28C4-1663-4071-B4F7-B50088C310C7}" destId="{F2AD99FE-889C-4C6A-8E3B-1973C22E83E4}" srcOrd="0" destOrd="0" presId="urn:microsoft.com/office/officeart/2018/2/layout/IconLabelList"/>
    <dgm:cxn modelId="{BE551204-72C9-4CBC-834E-B9E28244C137}" type="presParOf" srcId="{F2AD99FE-889C-4C6A-8E3B-1973C22E83E4}" destId="{12E8A59B-77F9-46BD-BFEA-D7B177C03435}" srcOrd="0" destOrd="0" presId="urn:microsoft.com/office/officeart/2018/2/layout/IconLabelList"/>
    <dgm:cxn modelId="{32DBE112-3F6A-433F-BBA0-9768426803F8}" type="presParOf" srcId="{F2AD99FE-889C-4C6A-8E3B-1973C22E83E4}" destId="{7CAE5CB9-9A45-4753-B303-83FE0A0FA114}" srcOrd="1" destOrd="0" presId="urn:microsoft.com/office/officeart/2018/2/layout/IconLabelList"/>
    <dgm:cxn modelId="{8A0F5052-B405-46EF-8C1B-C2D09ACABE92}" type="presParOf" srcId="{F2AD99FE-889C-4C6A-8E3B-1973C22E83E4}" destId="{4B03FDDD-394C-475B-A5C7-2403440FDCFF}" srcOrd="2" destOrd="0" presId="urn:microsoft.com/office/officeart/2018/2/layout/IconLabelList"/>
    <dgm:cxn modelId="{F22F4611-33BF-4E20-9A24-F64DE1266FAC}" type="presParOf" srcId="{105E28C4-1663-4071-B4F7-B50088C310C7}" destId="{96234E48-F7C7-463B-8744-B187D7E23450}" srcOrd="1" destOrd="0" presId="urn:microsoft.com/office/officeart/2018/2/layout/IconLabelList"/>
    <dgm:cxn modelId="{32320B7B-EF18-4D7D-8B1D-8776825A2435}" type="presParOf" srcId="{105E28C4-1663-4071-B4F7-B50088C310C7}" destId="{E1F7D87E-C15D-495A-A0F3-86FC6B318B29}" srcOrd="2" destOrd="0" presId="urn:microsoft.com/office/officeart/2018/2/layout/IconLabelList"/>
    <dgm:cxn modelId="{5E77789B-6B6F-4DAF-8E12-1AA6FF9AE40E}" type="presParOf" srcId="{E1F7D87E-C15D-495A-A0F3-86FC6B318B29}" destId="{8A76F9A2-0962-49DA-A6C6-512B3E4E4F93}" srcOrd="0" destOrd="0" presId="urn:microsoft.com/office/officeart/2018/2/layout/IconLabelList"/>
    <dgm:cxn modelId="{28325D1C-30F1-4435-800E-4738643FA4FF}" type="presParOf" srcId="{E1F7D87E-C15D-495A-A0F3-86FC6B318B29}" destId="{61DBD571-21FA-49DF-BEC4-4AECB18F24D4}" srcOrd="1" destOrd="0" presId="urn:microsoft.com/office/officeart/2018/2/layout/IconLabelList"/>
    <dgm:cxn modelId="{AFAACCD9-B043-414C-8C53-E39D2232174D}" type="presParOf" srcId="{E1F7D87E-C15D-495A-A0F3-86FC6B318B29}" destId="{7207EAB3-857E-456D-9796-EA7A17CD1095}" srcOrd="2" destOrd="0" presId="urn:microsoft.com/office/officeart/2018/2/layout/IconLabelList"/>
    <dgm:cxn modelId="{716D10A4-9C1C-4BC8-8D83-D991DFC3942F}" type="presParOf" srcId="{105E28C4-1663-4071-B4F7-B50088C310C7}" destId="{DE3E6A13-9C96-452A-A53C-B2E5363CBDA8}" srcOrd="3" destOrd="0" presId="urn:microsoft.com/office/officeart/2018/2/layout/IconLabelList"/>
    <dgm:cxn modelId="{0FAD4B1D-B870-4F81-B49F-1107CE03490F}" type="presParOf" srcId="{105E28C4-1663-4071-B4F7-B50088C310C7}" destId="{29BB5269-FF1C-42DD-BFDC-12E79B59E272}" srcOrd="4" destOrd="0" presId="urn:microsoft.com/office/officeart/2018/2/layout/IconLabelList"/>
    <dgm:cxn modelId="{2999C88E-D8AF-4837-BACE-9AD621B73561}" type="presParOf" srcId="{29BB5269-FF1C-42DD-BFDC-12E79B59E272}" destId="{2E51D960-6132-4B1D-AF5C-02091DDF4218}" srcOrd="0" destOrd="0" presId="urn:microsoft.com/office/officeart/2018/2/layout/IconLabelList"/>
    <dgm:cxn modelId="{F9240599-4D69-4978-BF70-E62EB676C018}" type="presParOf" srcId="{29BB5269-FF1C-42DD-BFDC-12E79B59E272}" destId="{9319C7FC-42B4-4A12-9527-704E1D3E2276}" srcOrd="1" destOrd="0" presId="urn:microsoft.com/office/officeart/2018/2/layout/IconLabelList"/>
    <dgm:cxn modelId="{A8EDBBDF-B551-4125-9E6B-22C3FE784FCB}" type="presParOf" srcId="{29BB5269-FF1C-42DD-BFDC-12E79B59E272}" destId="{1DEFF5CD-791B-4180-B93D-C5511311B456}" srcOrd="2" destOrd="0" presId="urn:microsoft.com/office/officeart/2018/2/layout/IconLabelList"/>
    <dgm:cxn modelId="{E563E546-AAE3-4E1B-836F-4410A2EDC775}" type="presParOf" srcId="{105E28C4-1663-4071-B4F7-B50088C310C7}" destId="{EB22F50B-7FD1-4A1E-89F2-5E1EFFD0F64C}" srcOrd="5" destOrd="0" presId="urn:microsoft.com/office/officeart/2018/2/layout/IconLabelList"/>
    <dgm:cxn modelId="{3F2EEA5A-BB4A-43EA-9045-071AD75A55AA}" type="presParOf" srcId="{105E28C4-1663-4071-B4F7-B50088C310C7}" destId="{C1EDFF27-27D9-4A7B-A6E8-E4E9C9BE5C45}" srcOrd="6" destOrd="0" presId="urn:microsoft.com/office/officeart/2018/2/layout/IconLabelList"/>
    <dgm:cxn modelId="{1B6AE442-55D4-479B-8B2F-BE0C5435347C}" type="presParOf" srcId="{C1EDFF27-27D9-4A7B-A6E8-E4E9C9BE5C45}" destId="{2E8DD2C9-5331-48D2-B94E-156090A85A3F}" srcOrd="0" destOrd="0" presId="urn:microsoft.com/office/officeart/2018/2/layout/IconLabelList"/>
    <dgm:cxn modelId="{DF188C54-D264-49C0-AA0F-8002D794606C}" type="presParOf" srcId="{C1EDFF27-27D9-4A7B-A6E8-E4E9C9BE5C45}" destId="{97DD5B83-263B-47CE-B530-3E565EF130F5}" srcOrd="1" destOrd="0" presId="urn:microsoft.com/office/officeart/2018/2/layout/IconLabelList"/>
    <dgm:cxn modelId="{223B133C-F44F-41BE-8360-9C8E20F542B8}" type="presParOf" srcId="{C1EDFF27-27D9-4A7B-A6E8-E4E9C9BE5C45}" destId="{2125F2D2-757A-4268-A265-E35981499DAC}" srcOrd="2" destOrd="0" presId="urn:microsoft.com/office/officeart/2018/2/layout/IconLabelList"/>
    <dgm:cxn modelId="{E930BE46-9F97-4D21-89DD-F645BBDEDBC5}" type="presParOf" srcId="{105E28C4-1663-4071-B4F7-B50088C310C7}" destId="{D1432365-A03C-489E-8E2B-F6699BA94DE1}" srcOrd="7" destOrd="0" presId="urn:microsoft.com/office/officeart/2018/2/layout/IconLabelList"/>
    <dgm:cxn modelId="{BD76C119-A3B9-45CA-999C-0E50F2874075}" type="presParOf" srcId="{105E28C4-1663-4071-B4F7-B50088C310C7}" destId="{0ECCC4DF-9BC4-4876-B5A2-D5B1597B3D11}" srcOrd="8" destOrd="0" presId="urn:microsoft.com/office/officeart/2018/2/layout/IconLabelList"/>
    <dgm:cxn modelId="{4067FBA5-B615-4B9C-8C15-AD92CB444643}" type="presParOf" srcId="{0ECCC4DF-9BC4-4876-B5A2-D5B1597B3D11}" destId="{0AEA9973-D3A3-441E-9C1D-A0B01CC0E184}" srcOrd="0" destOrd="0" presId="urn:microsoft.com/office/officeart/2018/2/layout/IconLabelList"/>
    <dgm:cxn modelId="{53DFD037-C6B2-40C8-88A5-C1BDB4C5A6B8}" type="presParOf" srcId="{0ECCC4DF-9BC4-4876-B5A2-D5B1597B3D11}" destId="{E7314DC1-DE56-4760-8824-A649C88ABFD8}" srcOrd="1" destOrd="0" presId="urn:microsoft.com/office/officeart/2018/2/layout/IconLabelList"/>
    <dgm:cxn modelId="{86669010-A48C-43A4-ABA6-394A05AA3470}" type="presParOf" srcId="{0ECCC4DF-9BC4-4876-B5A2-D5B1597B3D11}" destId="{D7328D35-605A-4EC1-A31F-51807915C82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C5ABD-DF71-461B-86E3-709B0B89DD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F0F969-D533-434D-82DD-9B13585E295F}">
      <dgm:prSet/>
      <dgm:spPr/>
      <dgm:t>
        <a:bodyPr/>
        <a:lstStyle/>
        <a:p>
          <a:pPr>
            <a:lnSpc>
              <a:spcPct val="100000"/>
            </a:lnSpc>
          </a:pPr>
          <a:r>
            <a:rPr lang="en-US" dirty="0"/>
            <a:t>Identify problem</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pPr>
            <a:lnSpc>
              <a:spcPct val="100000"/>
            </a:lnSpc>
          </a:pPr>
          <a:r>
            <a:rPr lang="en-US" dirty="0"/>
            <a:t>Literature survey</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pPr>
            <a:lnSpc>
              <a:spcPct val="100000"/>
            </a:lnSpc>
          </a:pPr>
          <a:r>
            <a:rPr lang="en-US" dirty="0"/>
            <a:t>Objective</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pPr>
            <a:lnSpc>
              <a:spcPct val="100000"/>
            </a:lnSpc>
          </a:pPr>
          <a:r>
            <a:rPr lang="en-US" dirty="0"/>
            <a:t>Data set</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pPr>
            <a:lnSpc>
              <a:spcPct val="100000"/>
            </a:lnSpc>
          </a:pPr>
          <a:r>
            <a:rPr lang="en-US" dirty="0"/>
            <a:t>Design</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pPr>
            <a:lnSpc>
              <a:spcPct val="100000"/>
            </a:lnSpc>
          </a:pPr>
          <a:r>
            <a:rPr lang="en-US" dirty="0"/>
            <a:t>Implementation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DED22BFA-BFE8-440C-A982-1DAB3C563CD2}">
      <dgm:prSet/>
      <dgm:spPr/>
      <dgm:t>
        <a:bodyPr/>
        <a:lstStyle/>
        <a:p>
          <a:pPr>
            <a:lnSpc>
              <a:spcPct val="100000"/>
            </a:lnSpc>
          </a:pPr>
          <a:r>
            <a:rPr lang="en-US" dirty="0"/>
            <a:t>Results </a:t>
          </a:r>
        </a:p>
      </dgm:t>
    </dgm:pt>
    <dgm:pt modelId="{2C34A1AE-25BA-49C4-801D-F8772E1329CE}" type="parTrans" cxnId="{EFF82373-A541-48A8-86E4-7ED416DE0180}">
      <dgm:prSet/>
      <dgm:spPr/>
      <dgm:t>
        <a:bodyPr/>
        <a:lstStyle/>
        <a:p>
          <a:endParaRPr lang="en-IN"/>
        </a:p>
      </dgm:t>
    </dgm:pt>
    <dgm:pt modelId="{39520C1B-1181-4BD7-B091-7BDDB57020A7}" type="sibTrans" cxnId="{EFF82373-A541-48A8-86E4-7ED416DE0180}">
      <dgm:prSet/>
      <dgm:spPr/>
      <dgm:t>
        <a:bodyPr/>
        <a:lstStyle/>
        <a:p>
          <a:endParaRPr lang="en-IN"/>
        </a:p>
      </dgm:t>
    </dgm:pt>
    <dgm:pt modelId="{0849DA40-0A41-4566-9FE2-77189D0B3237}">
      <dgm:prSet/>
      <dgm:spPr/>
      <dgm:t>
        <a:bodyPr/>
        <a:lstStyle/>
        <a:p>
          <a:pPr>
            <a:lnSpc>
              <a:spcPct val="100000"/>
            </a:lnSpc>
          </a:pPr>
          <a:r>
            <a:rPr lang="en-US" dirty="0"/>
            <a:t>Conclusion </a:t>
          </a:r>
        </a:p>
      </dgm:t>
    </dgm:pt>
    <dgm:pt modelId="{FD52E2B7-CCD7-4F9D-BBA3-C3AF88D93F81}" type="parTrans" cxnId="{7C8C7054-7B4D-4226-82A5-0CA495F7D7F5}">
      <dgm:prSet/>
      <dgm:spPr/>
      <dgm:t>
        <a:bodyPr/>
        <a:lstStyle/>
        <a:p>
          <a:endParaRPr lang="en-IN"/>
        </a:p>
      </dgm:t>
    </dgm:pt>
    <dgm:pt modelId="{1B329885-F8C6-4BA6-B598-25A0C031F08B}" type="sibTrans" cxnId="{7C8C7054-7B4D-4226-82A5-0CA495F7D7F5}">
      <dgm:prSet/>
      <dgm:spPr/>
      <dgm:t>
        <a:bodyPr/>
        <a:lstStyle/>
        <a:p>
          <a:endParaRPr lang="en-IN"/>
        </a:p>
      </dgm:t>
    </dgm:pt>
    <dgm:pt modelId="{812A3D97-5F01-4E9F-90E7-6EE66A75733F}" type="pres">
      <dgm:prSet presAssocID="{BC0C5ABD-DF71-461B-86E3-709B0B89DD60}" presName="root" presStyleCnt="0">
        <dgm:presLayoutVars>
          <dgm:dir/>
          <dgm:resizeHandles val="exact"/>
        </dgm:presLayoutVars>
      </dgm:prSet>
      <dgm:spPr/>
    </dgm:pt>
    <dgm:pt modelId="{A902A3E7-42FA-4FD6-B82C-E09E4EF1B1E5}" type="pres">
      <dgm:prSet presAssocID="{90F0F969-D533-434D-82DD-9B13585E295F}" presName="compNode" presStyleCnt="0"/>
      <dgm:spPr/>
    </dgm:pt>
    <dgm:pt modelId="{4C5F29FE-2F4F-496D-8054-45E03DD64698}" type="pres">
      <dgm:prSet presAssocID="{90F0F969-D533-434D-82DD-9B13585E295F}" presName="bgRect" presStyleLbl="bgShp" presStyleIdx="0" presStyleCnt="8"/>
      <dgm:spPr/>
    </dgm:pt>
    <dgm:pt modelId="{49421470-C5E1-44CF-A352-3330943B86B7}" type="pres">
      <dgm:prSet presAssocID="{90F0F969-D533-434D-82DD-9B13585E295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65FEE25-1532-458C-937A-9459BEF201DF}" type="pres">
      <dgm:prSet presAssocID="{90F0F969-D533-434D-82DD-9B13585E295F}" presName="spaceRect" presStyleCnt="0"/>
      <dgm:spPr/>
    </dgm:pt>
    <dgm:pt modelId="{60B4F210-5046-4687-9163-1E12E089EA1A}" type="pres">
      <dgm:prSet presAssocID="{90F0F969-D533-434D-82DD-9B13585E295F}" presName="parTx" presStyleLbl="revTx" presStyleIdx="0" presStyleCnt="8">
        <dgm:presLayoutVars>
          <dgm:chMax val="0"/>
          <dgm:chPref val="0"/>
        </dgm:presLayoutVars>
      </dgm:prSet>
      <dgm:spPr/>
    </dgm:pt>
    <dgm:pt modelId="{423B8E65-6315-44E7-B0AA-5032A60D6EDF}" type="pres">
      <dgm:prSet presAssocID="{FF746385-8DB1-40EC-99F4-582DD1BE52FE}" presName="sibTrans" presStyleCnt="0"/>
      <dgm:spPr/>
    </dgm:pt>
    <dgm:pt modelId="{E638D332-E506-4D87-B880-06B94011FC53}" type="pres">
      <dgm:prSet presAssocID="{7BD79BD6-530E-4B8B-8509-54A2B6F74F17}" presName="compNode" presStyleCnt="0"/>
      <dgm:spPr/>
    </dgm:pt>
    <dgm:pt modelId="{948207C7-5B89-4FE2-A2F4-E7C999ADE2E2}" type="pres">
      <dgm:prSet presAssocID="{7BD79BD6-530E-4B8B-8509-54A2B6F74F17}" presName="bgRect" presStyleLbl="bgShp" presStyleIdx="1" presStyleCnt="8"/>
      <dgm:spPr/>
    </dgm:pt>
    <dgm:pt modelId="{A9D7F5E7-CE9B-4767-949E-5131B36B5850}" type="pres">
      <dgm:prSet presAssocID="{7BD79BD6-530E-4B8B-8509-54A2B6F74F1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B2DDFC9-1201-4CF4-A481-A1BFC3F5DB31}" type="pres">
      <dgm:prSet presAssocID="{7BD79BD6-530E-4B8B-8509-54A2B6F74F17}" presName="spaceRect" presStyleCnt="0"/>
      <dgm:spPr/>
    </dgm:pt>
    <dgm:pt modelId="{A5F0A53D-8F4D-4FC0-B380-0A6F3D22687D}" type="pres">
      <dgm:prSet presAssocID="{7BD79BD6-530E-4B8B-8509-54A2B6F74F17}" presName="parTx" presStyleLbl="revTx" presStyleIdx="1" presStyleCnt="8">
        <dgm:presLayoutVars>
          <dgm:chMax val="0"/>
          <dgm:chPref val="0"/>
        </dgm:presLayoutVars>
      </dgm:prSet>
      <dgm:spPr/>
    </dgm:pt>
    <dgm:pt modelId="{106C6476-B705-43B0-8350-091372D934F5}" type="pres">
      <dgm:prSet presAssocID="{2996B367-353B-4F51-8A16-FE3CF8A4417B}" presName="sibTrans" presStyleCnt="0"/>
      <dgm:spPr/>
    </dgm:pt>
    <dgm:pt modelId="{A86AE96C-0A34-49AF-A25C-FD7916B94843}" type="pres">
      <dgm:prSet presAssocID="{0581EC65-8FF9-4CDE-8CAA-8CA75389F765}" presName="compNode" presStyleCnt="0"/>
      <dgm:spPr/>
    </dgm:pt>
    <dgm:pt modelId="{C3655E04-AA5B-4571-9E63-F31D5D41398C}" type="pres">
      <dgm:prSet presAssocID="{0581EC65-8FF9-4CDE-8CAA-8CA75389F765}" presName="bgRect" presStyleLbl="bgShp" presStyleIdx="2" presStyleCnt="8"/>
      <dgm:spPr/>
    </dgm:pt>
    <dgm:pt modelId="{6091FC4C-73F6-4DCA-ADE6-C00161DDDAE1}" type="pres">
      <dgm:prSet presAssocID="{0581EC65-8FF9-4CDE-8CAA-8CA75389F76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1F0674CE-2CD2-4EDE-A24E-C69C7B9DACDC}" type="pres">
      <dgm:prSet presAssocID="{0581EC65-8FF9-4CDE-8CAA-8CA75389F765}" presName="spaceRect" presStyleCnt="0"/>
      <dgm:spPr/>
    </dgm:pt>
    <dgm:pt modelId="{CD8B0739-85EA-45F7-87BC-6E1EC6556CB8}" type="pres">
      <dgm:prSet presAssocID="{0581EC65-8FF9-4CDE-8CAA-8CA75389F765}" presName="parTx" presStyleLbl="revTx" presStyleIdx="2" presStyleCnt="8">
        <dgm:presLayoutVars>
          <dgm:chMax val="0"/>
          <dgm:chPref val="0"/>
        </dgm:presLayoutVars>
      </dgm:prSet>
      <dgm:spPr/>
    </dgm:pt>
    <dgm:pt modelId="{09D5779D-7D23-4466-97B2-7C56CA0D8CF4}" type="pres">
      <dgm:prSet presAssocID="{36FD277C-E6DF-443C-AF2F-85B200343877}" presName="sibTrans" presStyleCnt="0"/>
      <dgm:spPr/>
    </dgm:pt>
    <dgm:pt modelId="{226FB8B6-EC34-4448-ACE5-9E52DFF4C3B5}" type="pres">
      <dgm:prSet presAssocID="{8F47BD40-75F6-4822-8DD3-FD24441A1FDE}" presName="compNode" presStyleCnt="0"/>
      <dgm:spPr/>
    </dgm:pt>
    <dgm:pt modelId="{0BF84229-43C6-4EAD-8126-F97A3C5745AD}" type="pres">
      <dgm:prSet presAssocID="{8F47BD40-75F6-4822-8DD3-FD24441A1FDE}" presName="bgRect" presStyleLbl="bgShp" presStyleIdx="3" presStyleCnt="8"/>
      <dgm:spPr/>
    </dgm:pt>
    <dgm:pt modelId="{589E50D3-352A-4D80-A082-ECE954F6F836}" type="pres">
      <dgm:prSet presAssocID="{8F47BD40-75F6-4822-8DD3-FD24441A1FD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5BF3F8-F9F7-438F-AEF8-8552EB6FE8D8}" type="pres">
      <dgm:prSet presAssocID="{8F47BD40-75F6-4822-8DD3-FD24441A1FDE}" presName="spaceRect" presStyleCnt="0"/>
      <dgm:spPr/>
    </dgm:pt>
    <dgm:pt modelId="{E04EA093-FAD0-480E-ACB2-A789ED74DE58}" type="pres">
      <dgm:prSet presAssocID="{8F47BD40-75F6-4822-8DD3-FD24441A1FDE}" presName="parTx" presStyleLbl="revTx" presStyleIdx="3" presStyleCnt="8">
        <dgm:presLayoutVars>
          <dgm:chMax val="0"/>
          <dgm:chPref val="0"/>
        </dgm:presLayoutVars>
      </dgm:prSet>
      <dgm:spPr/>
    </dgm:pt>
    <dgm:pt modelId="{1586A7A9-A38B-462E-AAAE-AC3FD800FBEB}" type="pres">
      <dgm:prSet presAssocID="{94A9A143-16D8-44EA-B07B-6B34767C1A4F}" presName="sibTrans" presStyleCnt="0"/>
      <dgm:spPr/>
    </dgm:pt>
    <dgm:pt modelId="{E468813B-7AFC-4A0B-85B0-CD33E84502DD}" type="pres">
      <dgm:prSet presAssocID="{82BF09EC-F6F9-4486-8195-5C7815DE8C4F}" presName="compNode" presStyleCnt="0"/>
      <dgm:spPr/>
    </dgm:pt>
    <dgm:pt modelId="{9484B382-D9C0-4D0C-91C8-C8A0AAF4E90E}" type="pres">
      <dgm:prSet presAssocID="{82BF09EC-F6F9-4486-8195-5C7815DE8C4F}" presName="bgRect" presStyleLbl="bgShp" presStyleIdx="4" presStyleCnt="8"/>
      <dgm:spPr/>
    </dgm:pt>
    <dgm:pt modelId="{E803A220-35B5-4274-8330-C8A3801D4E9B}" type="pres">
      <dgm:prSet presAssocID="{82BF09EC-F6F9-4486-8195-5C7815DE8C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1E3997DF-1B47-4469-8E3C-CAE9EEEF6509}" type="pres">
      <dgm:prSet presAssocID="{82BF09EC-F6F9-4486-8195-5C7815DE8C4F}" presName="spaceRect" presStyleCnt="0"/>
      <dgm:spPr/>
    </dgm:pt>
    <dgm:pt modelId="{A7A48327-8A4A-4BBA-A343-366AF1148A49}" type="pres">
      <dgm:prSet presAssocID="{82BF09EC-F6F9-4486-8195-5C7815DE8C4F}" presName="parTx" presStyleLbl="revTx" presStyleIdx="4" presStyleCnt="8">
        <dgm:presLayoutVars>
          <dgm:chMax val="0"/>
          <dgm:chPref val="0"/>
        </dgm:presLayoutVars>
      </dgm:prSet>
      <dgm:spPr/>
    </dgm:pt>
    <dgm:pt modelId="{AC77A739-A1A4-4448-957B-2C7EBBCE366D}" type="pres">
      <dgm:prSet presAssocID="{06FA5194-1DDE-4353-B78C-3DB2E7EA9E90}" presName="sibTrans" presStyleCnt="0"/>
      <dgm:spPr/>
    </dgm:pt>
    <dgm:pt modelId="{CBFE74DF-6188-42BE-BAF5-6B6198AD765C}" type="pres">
      <dgm:prSet presAssocID="{42CF6692-1AE2-4F9E-864E-9B92D08C63B4}" presName="compNode" presStyleCnt="0"/>
      <dgm:spPr/>
    </dgm:pt>
    <dgm:pt modelId="{AFA41257-90A4-4E63-9CCA-2881E8E78C61}" type="pres">
      <dgm:prSet presAssocID="{42CF6692-1AE2-4F9E-864E-9B92D08C63B4}" presName="bgRect" presStyleLbl="bgShp" presStyleIdx="5" presStyleCnt="8"/>
      <dgm:spPr/>
    </dgm:pt>
    <dgm:pt modelId="{947C7DB6-CCE8-4B41-9A7A-E9637E47935D}" type="pres">
      <dgm:prSet presAssocID="{42CF6692-1AE2-4F9E-864E-9B92D08C63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F381EA8E-E29E-4BAC-89E6-FDEBE4FF234F}" type="pres">
      <dgm:prSet presAssocID="{42CF6692-1AE2-4F9E-864E-9B92D08C63B4}" presName="spaceRect" presStyleCnt="0"/>
      <dgm:spPr/>
    </dgm:pt>
    <dgm:pt modelId="{6937CA1E-F211-4185-B5D7-C2DE43A94ACD}" type="pres">
      <dgm:prSet presAssocID="{42CF6692-1AE2-4F9E-864E-9B92D08C63B4}" presName="parTx" presStyleLbl="revTx" presStyleIdx="5" presStyleCnt="8">
        <dgm:presLayoutVars>
          <dgm:chMax val="0"/>
          <dgm:chPref val="0"/>
        </dgm:presLayoutVars>
      </dgm:prSet>
      <dgm:spPr/>
    </dgm:pt>
    <dgm:pt modelId="{3CBC30EE-5A2D-48B8-B5A3-5B5E1378C0B0}" type="pres">
      <dgm:prSet presAssocID="{1921B041-DF66-48A1-9E14-4355993DF131}" presName="sibTrans" presStyleCnt="0"/>
      <dgm:spPr/>
    </dgm:pt>
    <dgm:pt modelId="{1164866E-BBDB-4E32-86FB-1C14554E067C}" type="pres">
      <dgm:prSet presAssocID="{DED22BFA-BFE8-440C-A982-1DAB3C563CD2}" presName="compNode" presStyleCnt="0"/>
      <dgm:spPr/>
    </dgm:pt>
    <dgm:pt modelId="{C621F3F9-0C22-4440-AF46-0129B4EC4DF2}" type="pres">
      <dgm:prSet presAssocID="{DED22BFA-BFE8-440C-A982-1DAB3C563CD2}" presName="bgRect" presStyleLbl="bgShp" presStyleIdx="6" presStyleCnt="8"/>
      <dgm:spPr/>
    </dgm:pt>
    <dgm:pt modelId="{CFD7D5CA-5093-4083-8409-92AB6B049F6C}" type="pres">
      <dgm:prSet presAssocID="{DED22BFA-BFE8-440C-A982-1DAB3C563CD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EC64F84B-0EAA-433F-9EC8-0F9863DE089D}" type="pres">
      <dgm:prSet presAssocID="{DED22BFA-BFE8-440C-A982-1DAB3C563CD2}" presName="spaceRect" presStyleCnt="0"/>
      <dgm:spPr/>
    </dgm:pt>
    <dgm:pt modelId="{B47CDC25-73A8-4B34-8DDB-369271ADC994}" type="pres">
      <dgm:prSet presAssocID="{DED22BFA-BFE8-440C-A982-1DAB3C563CD2}" presName="parTx" presStyleLbl="revTx" presStyleIdx="6" presStyleCnt="8">
        <dgm:presLayoutVars>
          <dgm:chMax val="0"/>
          <dgm:chPref val="0"/>
        </dgm:presLayoutVars>
      </dgm:prSet>
      <dgm:spPr/>
    </dgm:pt>
    <dgm:pt modelId="{5BD4FEA9-D900-44C7-AC01-F061F5F22B38}" type="pres">
      <dgm:prSet presAssocID="{39520C1B-1181-4BD7-B091-7BDDB57020A7}" presName="sibTrans" presStyleCnt="0"/>
      <dgm:spPr/>
    </dgm:pt>
    <dgm:pt modelId="{064A0AB6-AF55-4E54-BCDA-4526123DC753}" type="pres">
      <dgm:prSet presAssocID="{0849DA40-0A41-4566-9FE2-77189D0B3237}" presName="compNode" presStyleCnt="0"/>
      <dgm:spPr/>
    </dgm:pt>
    <dgm:pt modelId="{482F9926-15BF-4B4A-921A-E0CBFFC9FAB9}" type="pres">
      <dgm:prSet presAssocID="{0849DA40-0A41-4566-9FE2-77189D0B3237}" presName="bgRect" presStyleLbl="bgShp" presStyleIdx="7" presStyleCnt="8"/>
      <dgm:spPr/>
    </dgm:pt>
    <dgm:pt modelId="{7C424EBE-AB7F-48E7-BE2A-E478973C8FC6}" type="pres">
      <dgm:prSet presAssocID="{0849DA40-0A41-4566-9FE2-77189D0B323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vel"/>
        </a:ext>
      </dgm:extLst>
    </dgm:pt>
    <dgm:pt modelId="{2A1A7D00-F4E9-4F41-BF87-13D5CA79DBF4}" type="pres">
      <dgm:prSet presAssocID="{0849DA40-0A41-4566-9FE2-77189D0B3237}" presName="spaceRect" presStyleCnt="0"/>
      <dgm:spPr/>
    </dgm:pt>
    <dgm:pt modelId="{CA7EFD25-7215-4B14-9141-A5B8A3BD740E}" type="pres">
      <dgm:prSet presAssocID="{0849DA40-0A41-4566-9FE2-77189D0B3237}" presName="parTx" presStyleLbl="revTx" presStyleIdx="7" presStyleCnt="8">
        <dgm:presLayoutVars>
          <dgm:chMax val="0"/>
          <dgm:chPref val="0"/>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53CE9E1B-5644-4DFC-8732-856D71ABA263}" type="presOf" srcId="{BC0C5ABD-DF71-461B-86E3-709B0B89DD60}" destId="{812A3D97-5F01-4E9F-90E7-6EE66A75733F}" srcOrd="0" destOrd="0" presId="urn:microsoft.com/office/officeart/2018/2/layout/IconVerticalSolidList"/>
    <dgm:cxn modelId="{8D64F02B-5754-47B4-A147-5C3505230461}" type="presOf" srcId="{0849DA40-0A41-4566-9FE2-77189D0B3237}" destId="{CA7EFD25-7215-4B14-9141-A5B8A3BD740E}" srcOrd="0" destOrd="0" presId="urn:microsoft.com/office/officeart/2018/2/layout/IconVerticalSolidList"/>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70955F4D-EF33-42FE-A190-1897732F0927}" type="presOf" srcId="{0581EC65-8FF9-4CDE-8CAA-8CA75389F765}" destId="{CD8B0739-85EA-45F7-87BC-6E1EC6556CB8}" srcOrd="0" destOrd="0" presId="urn:microsoft.com/office/officeart/2018/2/layout/IconVerticalSolidList"/>
    <dgm:cxn modelId="{B88F0B72-5F72-4C3C-9831-3E3E503A3CA9}" type="presOf" srcId="{82BF09EC-F6F9-4486-8195-5C7815DE8C4F}" destId="{A7A48327-8A4A-4BBA-A343-366AF1148A49}" srcOrd="0" destOrd="0" presId="urn:microsoft.com/office/officeart/2018/2/layout/IconVerticalSolidList"/>
    <dgm:cxn modelId="{EFF82373-A541-48A8-86E4-7ED416DE0180}" srcId="{BC0C5ABD-DF71-461B-86E3-709B0B89DD60}" destId="{DED22BFA-BFE8-440C-A982-1DAB3C563CD2}" srcOrd="6" destOrd="0" parTransId="{2C34A1AE-25BA-49C4-801D-F8772E1329CE}" sibTransId="{39520C1B-1181-4BD7-B091-7BDDB57020A7}"/>
    <dgm:cxn modelId="{7C8C7054-7B4D-4226-82A5-0CA495F7D7F5}" srcId="{BC0C5ABD-DF71-461B-86E3-709B0B89DD60}" destId="{0849DA40-0A41-4566-9FE2-77189D0B3237}" srcOrd="7" destOrd="0" parTransId="{FD52E2B7-CCD7-4F9D-BBA3-C3AF88D93F81}" sibTransId="{1B329885-F8C6-4BA6-B598-25A0C031F08B}"/>
    <dgm:cxn modelId="{2E660A80-1622-4186-8833-37160A25F39C}" type="presOf" srcId="{7BD79BD6-530E-4B8B-8509-54A2B6F74F17}" destId="{A5F0A53D-8F4D-4FC0-B380-0A6F3D22687D}" srcOrd="0" destOrd="0" presId="urn:microsoft.com/office/officeart/2018/2/layout/IconVerticalSolidList"/>
    <dgm:cxn modelId="{6FD7A7A7-9F4B-4617-9069-F57C50B08297}" srcId="{BC0C5ABD-DF71-461B-86E3-709B0B89DD60}" destId="{7BD79BD6-530E-4B8B-8509-54A2B6F74F17}" srcOrd="1" destOrd="0" parTransId="{8BAA4EAC-3834-4F82-A132-01ADA3AE2B83}" sibTransId="{2996B367-353B-4F51-8A16-FE3CF8A4417B}"/>
    <dgm:cxn modelId="{2957E7AA-FF50-4253-BB57-B5E1F0E60AF3}" type="presOf" srcId="{90F0F969-D533-434D-82DD-9B13585E295F}" destId="{60B4F210-5046-4687-9163-1E12E089EA1A}" srcOrd="0" destOrd="0" presId="urn:microsoft.com/office/officeart/2018/2/layout/IconVerticalSolidList"/>
    <dgm:cxn modelId="{5DF1E1B4-9442-4C6F-A5E7-06F4A12FAABB}" type="presOf" srcId="{42CF6692-1AE2-4F9E-864E-9B92D08C63B4}" destId="{6937CA1E-F211-4185-B5D7-C2DE43A94ACD}" srcOrd="0" destOrd="0" presId="urn:microsoft.com/office/officeart/2018/2/layout/IconVerticalSolidList"/>
    <dgm:cxn modelId="{D5F55CB7-938F-47E9-A67F-6EB4A0D4CC5D}" type="presOf" srcId="{DED22BFA-BFE8-440C-A982-1DAB3C563CD2}" destId="{B47CDC25-73A8-4B34-8DDB-369271ADC994}" srcOrd="0" destOrd="0" presId="urn:microsoft.com/office/officeart/2018/2/layout/IconVerticalSolidList"/>
    <dgm:cxn modelId="{5877A4BF-A26C-4964-803E-A4EB2D932343}" srcId="{BC0C5ABD-DF71-461B-86E3-709B0B89DD60}" destId="{90F0F969-D533-434D-82DD-9B13585E295F}" srcOrd="0" destOrd="0" parTransId="{068411A0-0AB2-4599-AC86-EEF55C5C9E2F}" sibTransId="{FF746385-8DB1-40EC-99F4-582DD1BE52FE}"/>
    <dgm:cxn modelId="{F182BFCC-4C59-4253-94BF-B92C818D770E}" type="presOf" srcId="{8F47BD40-75F6-4822-8DD3-FD24441A1FDE}" destId="{E04EA093-FAD0-480E-ACB2-A789ED74DE58}" srcOrd="0" destOrd="0" presId="urn:microsoft.com/office/officeart/2018/2/layout/IconVerticalSolidList"/>
    <dgm:cxn modelId="{8C538CDA-E31F-4298-B2E3-E004F0DB9B65}" srcId="{BC0C5ABD-DF71-461B-86E3-709B0B89DD60}" destId="{8F47BD40-75F6-4822-8DD3-FD24441A1FDE}" srcOrd="3" destOrd="0" parTransId="{D42CA5FC-3E19-45D2-B99C-83B2A868D8D0}" sibTransId="{94A9A143-16D8-44EA-B07B-6B34767C1A4F}"/>
    <dgm:cxn modelId="{E1A6F61B-9EF6-436D-BE2C-4D16743DA4A7}" type="presParOf" srcId="{812A3D97-5F01-4E9F-90E7-6EE66A75733F}" destId="{A902A3E7-42FA-4FD6-B82C-E09E4EF1B1E5}" srcOrd="0" destOrd="0" presId="urn:microsoft.com/office/officeart/2018/2/layout/IconVerticalSolidList"/>
    <dgm:cxn modelId="{532AEDC2-6663-4F42-B698-786745121479}" type="presParOf" srcId="{A902A3E7-42FA-4FD6-B82C-E09E4EF1B1E5}" destId="{4C5F29FE-2F4F-496D-8054-45E03DD64698}" srcOrd="0" destOrd="0" presId="urn:microsoft.com/office/officeart/2018/2/layout/IconVerticalSolidList"/>
    <dgm:cxn modelId="{91B3EA93-417A-4DFF-AAED-537C585F8F18}" type="presParOf" srcId="{A902A3E7-42FA-4FD6-B82C-E09E4EF1B1E5}" destId="{49421470-C5E1-44CF-A352-3330943B86B7}" srcOrd="1" destOrd="0" presId="urn:microsoft.com/office/officeart/2018/2/layout/IconVerticalSolidList"/>
    <dgm:cxn modelId="{38F5AD04-0D3E-4BD1-9D11-2C9CFF60D000}" type="presParOf" srcId="{A902A3E7-42FA-4FD6-B82C-E09E4EF1B1E5}" destId="{965FEE25-1532-458C-937A-9459BEF201DF}" srcOrd="2" destOrd="0" presId="urn:microsoft.com/office/officeart/2018/2/layout/IconVerticalSolidList"/>
    <dgm:cxn modelId="{0AB94467-327B-42E7-8DD9-5676EEE20329}" type="presParOf" srcId="{A902A3E7-42FA-4FD6-B82C-E09E4EF1B1E5}" destId="{60B4F210-5046-4687-9163-1E12E089EA1A}" srcOrd="3" destOrd="0" presId="urn:microsoft.com/office/officeart/2018/2/layout/IconVerticalSolidList"/>
    <dgm:cxn modelId="{6940C0AB-7EA1-4EF5-B872-7B3BE8E5A038}" type="presParOf" srcId="{812A3D97-5F01-4E9F-90E7-6EE66A75733F}" destId="{423B8E65-6315-44E7-B0AA-5032A60D6EDF}" srcOrd="1" destOrd="0" presId="urn:microsoft.com/office/officeart/2018/2/layout/IconVerticalSolidList"/>
    <dgm:cxn modelId="{B0238AF1-A4BE-49FC-804F-54A520E4B78B}" type="presParOf" srcId="{812A3D97-5F01-4E9F-90E7-6EE66A75733F}" destId="{E638D332-E506-4D87-B880-06B94011FC53}" srcOrd="2" destOrd="0" presId="urn:microsoft.com/office/officeart/2018/2/layout/IconVerticalSolidList"/>
    <dgm:cxn modelId="{2C79E328-7A3D-4E8F-98AF-87248D598DF0}" type="presParOf" srcId="{E638D332-E506-4D87-B880-06B94011FC53}" destId="{948207C7-5B89-4FE2-A2F4-E7C999ADE2E2}" srcOrd="0" destOrd="0" presId="urn:microsoft.com/office/officeart/2018/2/layout/IconVerticalSolidList"/>
    <dgm:cxn modelId="{A1D4166C-680C-4B5D-82ED-8413596A8944}" type="presParOf" srcId="{E638D332-E506-4D87-B880-06B94011FC53}" destId="{A9D7F5E7-CE9B-4767-949E-5131B36B5850}" srcOrd="1" destOrd="0" presId="urn:microsoft.com/office/officeart/2018/2/layout/IconVerticalSolidList"/>
    <dgm:cxn modelId="{907353A1-466A-4E92-B163-A34BB385C961}" type="presParOf" srcId="{E638D332-E506-4D87-B880-06B94011FC53}" destId="{5B2DDFC9-1201-4CF4-A481-A1BFC3F5DB31}" srcOrd="2" destOrd="0" presId="urn:microsoft.com/office/officeart/2018/2/layout/IconVerticalSolidList"/>
    <dgm:cxn modelId="{146904A9-2CC0-4299-AE00-62D762B2FE9F}" type="presParOf" srcId="{E638D332-E506-4D87-B880-06B94011FC53}" destId="{A5F0A53D-8F4D-4FC0-B380-0A6F3D22687D}" srcOrd="3" destOrd="0" presId="urn:microsoft.com/office/officeart/2018/2/layout/IconVerticalSolidList"/>
    <dgm:cxn modelId="{A68CAC9A-A319-4BE8-BBA0-48D4E1732B7A}" type="presParOf" srcId="{812A3D97-5F01-4E9F-90E7-6EE66A75733F}" destId="{106C6476-B705-43B0-8350-091372D934F5}" srcOrd="3" destOrd="0" presId="urn:microsoft.com/office/officeart/2018/2/layout/IconVerticalSolidList"/>
    <dgm:cxn modelId="{99CB7FDB-04BE-42D5-AD5B-1E958B69DE08}" type="presParOf" srcId="{812A3D97-5F01-4E9F-90E7-6EE66A75733F}" destId="{A86AE96C-0A34-49AF-A25C-FD7916B94843}" srcOrd="4" destOrd="0" presId="urn:microsoft.com/office/officeart/2018/2/layout/IconVerticalSolidList"/>
    <dgm:cxn modelId="{3F4753B6-0B1E-4E83-AA4C-5B24E4C9FCE1}" type="presParOf" srcId="{A86AE96C-0A34-49AF-A25C-FD7916B94843}" destId="{C3655E04-AA5B-4571-9E63-F31D5D41398C}" srcOrd="0" destOrd="0" presId="urn:microsoft.com/office/officeart/2018/2/layout/IconVerticalSolidList"/>
    <dgm:cxn modelId="{90074B0D-7D9C-4DDB-92DB-853B89014286}" type="presParOf" srcId="{A86AE96C-0A34-49AF-A25C-FD7916B94843}" destId="{6091FC4C-73F6-4DCA-ADE6-C00161DDDAE1}" srcOrd="1" destOrd="0" presId="urn:microsoft.com/office/officeart/2018/2/layout/IconVerticalSolidList"/>
    <dgm:cxn modelId="{5B71E3B2-D427-40FE-AB06-38383D62DC7C}" type="presParOf" srcId="{A86AE96C-0A34-49AF-A25C-FD7916B94843}" destId="{1F0674CE-2CD2-4EDE-A24E-C69C7B9DACDC}" srcOrd="2" destOrd="0" presId="urn:microsoft.com/office/officeart/2018/2/layout/IconVerticalSolidList"/>
    <dgm:cxn modelId="{207CB74B-D4EA-4214-A284-BD22B6108D7F}" type="presParOf" srcId="{A86AE96C-0A34-49AF-A25C-FD7916B94843}" destId="{CD8B0739-85EA-45F7-87BC-6E1EC6556CB8}" srcOrd="3" destOrd="0" presId="urn:microsoft.com/office/officeart/2018/2/layout/IconVerticalSolidList"/>
    <dgm:cxn modelId="{A15ABE24-9900-45C8-9EE0-B0BCEC334B3A}" type="presParOf" srcId="{812A3D97-5F01-4E9F-90E7-6EE66A75733F}" destId="{09D5779D-7D23-4466-97B2-7C56CA0D8CF4}" srcOrd="5" destOrd="0" presId="urn:microsoft.com/office/officeart/2018/2/layout/IconVerticalSolidList"/>
    <dgm:cxn modelId="{7F112573-48D1-4AB8-B874-9F80768F000D}" type="presParOf" srcId="{812A3D97-5F01-4E9F-90E7-6EE66A75733F}" destId="{226FB8B6-EC34-4448-ACE5-9E52DFF4C3B5}" srcOrd="6" destOrd="0" presId="urn:microsoft.com/office/officeart/2018/2/layout/IconVerticalSolidList"/>
    <dgm:cxn modelId="{630F7C2D-3449-429D-B75B-0A241371DB3D}" type="presParOf" srcId="{226FB8B6-EC34-4448-ACE5-9E52DFF4C3B5}" destId="{0BF84229-43C6-4EAD-8126-F97A3C5745AD}" srcOrd="0" destOrd="0" presId="urn:microsoft.com/office/officeart/2018/2/layout/IconVerticalSolidList"/>
    <dgm:cxn modelId="{F54225F5-0709-456E-B494-6A69EEDDCC1A}" type="presParOf" srcId="{226FB8B6-EC34-4448-ACE5-9E52DFF4C3B5}" destId="{589E50D3-352A-4D80-A082-ECE954F6F836}" srcOrd="1" destOrd="0" presId="urn:microsoft.com/office/officeart/2018/2/layout/IconVerticalSolidList"/>
    <dgm:cxn modelId="{44787C02-A01D-4481-A379-C0B5779DFCC2}" type="presParOf" srcId="{226FB8B6-EC34-4448-ACE5-9E52DFF4C3B5}" destId="{D15BF3F8-F9F7-438F-AEF8-8552EB6FE8D8}" srcOrd="2" destOrd="0" presId="urn:microsoft.com/office/officeart/2018/2/layout/IconVerticalSolidList"/>
    <dgm:cxn modelId="{8EF1C3DC-904C-4EF6-9D7B-472794ACFAC5}" type="presParOf" srcId="{226FB8B6-EC34-4448-ACE5-9E52DFF4C3B5}" destId="{E04EA093-FAD0-480E-ACB2-A789ED74DE58}" srcOrd="3" destOrd="0" presId="urn:microsoft.com/office/officeart/2018/2/layout/IconVerticalSolidList"/>
    <dgm:cxn modelId="{7A364EFA-8AEA-412B-8C4E-6941F7829DBC}" type="presParOf" srcId="{812A3D97-5F01-4E9F-90E7-6EE66A75733F}" destId="{1586A7A9-A38B-462E-AAAE-AC3FD800FBEB}" srcOrd="7" destOrd="0" presId="urn:microsoft.com/office/officeart/2018/2/layout/IconVerticalSolidList"/>
    <dgm:cxn modelId="{5750100B-7DEA-4E15-A9DB-727CDEDCE99C}" type="presParOf" srcId="{812A3D97-5F01-4E9F-90E7-6EE66A75733F}" destId="{E468813B-7AFC-4A0B-85B0-CD33E84502DD}" srcOrd="8" destOrd="0" presId="urn:microsoft.com/office/officeart/2018/2/layout/IconVerticalSolidList"/>
    <dgm:cxn modelId="{2A91EE4A-BA84-4373-BF6A-9EAC39CDBE08}" type="presParOf" srcId="{E468813B-7AFC-4A0B-85B0-CD33E84502DD}" destId="{9484B382-D9C0-4D0C-91C8-C8A0AAF4E90E}" srcOrd="0" destOrd="0" presId="urn:microsoft.com/office/officeart/2018/2/layout/IconVerticalSolidList"/>
    <dgm:cxn modelId="{E278FD6C-2578-465D-B7C3-ABE5DD7B834D}" type="presParOf" srcId="{E468813B-7AFC-4A0B-85B0-CD33E84502DD}" destId="{E803A220-35B5-4274-8330-C8A3801D4E9B}" srcOrd="1" destOrd="0" presId="urn:microsoft.com/office/officeart/2018/2/layout/IconVerticalSolidList"/>
    <dgm:cxn modelId="{60E6351F-D933-465F-992B-4C14F2DDCDEE}" type="presParOf" srcId="{E468813B-7AFC-4A0B-85B0-CD33E84502DD}" destId="{1E3997DF-1B47-4469-8E3C-CAE9EEEF6509}" srcOrd="2" destOrd="0" presId="urn:microsoft.com/office/officeart/2018/2/layout/IconVerticalSolidList"/>
    <dgm:cxn modelId="{F20F7DF8-C3B8-4E30-80EF-257D57CA30A0}" type="presParOf" srcId="{E468813B-7AFC-4A0B-85B0-CD33E84502DD}" destId="{A7A48327-8A4A-4BBA-A343-366AF1148A49}" srcOrd="3" destOrd="0" presId="urn:microsoft.com/office/officeart/2018/2/layout/IconVerticalSolidList"/>
    <dgm:cxn modelId="{FE9C411A-C245-4649-AC85-775575FF7FE2}" type="presParOf" srcId="{812A3D97-5F01-4E9F-90E7-6EE66A75733F}" destId="{AC77A739-A1A4-4448-957B-2C7EBBCE366D}" srcOrd="9" destOrd="0" presId="urn:microsoft.com/office/officeart/2018/2/layout/IconVerticalSolidList"/>
    <dgm:cxn modelId="{758C33E5-1422-4AEA-936F-CF0E108CF448}" type="presParOf" srcId="{812A3D97-5F01-4E9F-90E7-6EE66A75733F}" destId="{CBFE74DF-6188-42BE-BAF5-6B6198AD765C}" srcOrd="10" destOrd="0" presId="urn:microsoft.com/office/officeart/2018/2/layout/IconVerticalSolidList"/>
    <dgm:cxn modelId="{FA548774-DAD1-44BD-99FC-50DB14EEFE49}" type="presParOf" srcId="{CBFE74DF-6188-42BE-BAF5-6B6198AD765C}" destId="{AFA41257-90A4-4E63-9CCA-2881E8E78C61}" srcOrd="0" destOrd="0" presId="urn:microsoft.com/office/officeart/2018/2/layout/IconVerticalSolidList"/>
    <dgm:cxn modelId="{D8A957E9-2AFA-4C0C-8179-284C4B1DD436}" type="presParOf" srcId="{CBFE74DF-6188-42BE-BAF5-6B6198AD765C}" destId="{947C7DB6-CCE8-4B41-9A7A-E9637E47935D}" srcOrd="1" destOrd="0" presId="urn:microsoft.com/office/officeart/2018/2/layout/IconVerticalSolidList"/>
    <dgm:cxn modelId="{97E1B458-B177-44D2-893C-FC6CBA63586A}" type="presParOf" srcId="{CBFE74DF-6188-42BE-BAF5-6B6198AD765C}" destId="{F381EA8E-E29E-4BAC-89E6-FDEBE4FF234F}" srcOrd="2" destOrd="0" presId="urn:microsoft.com/office/officeart/2018/2/layout/IconVerticalSolidList"/>
    <dgm:cxn modelId="{924D2A56-5A9E-4074-B447-FD0BAA3E9361}" type="presParOf" srcId="{CBFE74DF-6188-42BE-BAF5-6B6198AD765C}" destId="{6937CA1E-F211-4185-B5D7-C2DE43A94ACD}" srcOrd="3" destOrd="0" presId="urn:microsoft.com/office/officeart/2018/2/layout/IconVerticalSolidList"/>
    <dgm:cxn modelId="{26B57507-78B9-4208-BCE1-ED8BD64606CD}" type="presParOf" srcId="{812A3D97-5F01-4E9F-90E7-6EE66A75733F}" destId="{3CBC30EE-5A2D-48B8-B5A3-5B5E1378C0B0}" srcOrd="11" destOrd="0" presId="urn:microsoft.com/office/officeart/2018/2/layout/IconVerticalSolidList"/>
    <dgm:cxn modelId="{98C01C30-F9CF-4E6C-87B2-28E2C7909965}" type="presParOf" srcId="{812A3D97-5F01-4E9F-90E7-6EE66A75733F}" destId="{1164866E-BBDB-4E32-86FB-1C14554E067C}" srcOrd="12" destOrd="0" presId="urn:microsoft.com/office/officeart/2018/2/layout/IconVerticalSolidList"/>
    <dgm:cxn modelId="{132004F0-1612-40E8-A3C3-12A1346B2113}" type="presParOf" srcId="{1164866E-BBDB-4E32-86FB-1C14554E067C}" destId="{C621F3F9-0C22-4440-AF46-0129B4EC4DF2}" srcOrd="0" destOrd="0" presId="urn:microsoft.com/office/officeart/2018/2/layout/IconVerticalSolidList"/>
    <dgm:cxn modelId="{AA44DF78-AA3E-4BA8-800A-605CA5E724AA}" type="presParOf" srcId="{1164866E-BBDB-4E32-86FB-1C14554E067C}" destId="{CFD7D5CA-5093-4083-8409-92AB6B049F6C}" srcOrd="1" destOrd="0" presId="urn:microsoft.com/office/officeart/2018/2/layout/IconVerticalSolidList"/>
    <dgm:cxn modelId="{3B59D002-4D2B-4C32-9716-E9EE21F6FBE4}" type="presParOf" srcId="{1164866E-BBDB-4E32-86FB-1C14554E067C}" destId="{EC64F84B-0EAA-433F-9EC8-0F9863DE089D}" srcOrd="2" destOrd="0" presId="urn:microsoft.com/office/officeart/2018/2/layout/IconVerticalSolidList"/>
    <dgm:cxn modelId="{A25E7AC2-4ACB-4C35-8162-E5BBE0EDE132}" type="presParOf" srcId="{1164866E-BBDB-4E32-86FB-1C14554E067C}" destId="{B47CDC25-73A8-4B34-8DDB-369271ADC994}" srcOrd="3" destOrd="0" presId="urn:microsoft.com/office/officeart/2018/2/layout/IconVerticalSolidList"/>
    <dgm:cxn modelId="{B8A1CD46-758E-4545-8F6B-0C0C2A659EC1}" type="presParOf" srcId="{812A3D97-5F01-4E9F-90E7-6EE66A75733F}" destId="{5BD4FEA9-D900-44C7-AC01-F061F5F22B38}" srcOrd="13" destOrd="0" presId="urn:microsoft.com/office/officeart/2018/2/layout/IconVerticalSolidList"/>
    <dgm:cxn modelId="{E8756FDD-FE60-4FF6-9B10-59BEEDA3E7E2}" type="presParOf" srcId="{812A3D97-5F01-4E9F-90E7-6EE66A75733F}" destId="{064A0AB6-AF55-4E54-BCDA-4526123DC753}" srcOrd="14" destOrd="0" presId="urn:microsoft.com/office/officeart/2018/2/layout/IconVerticalSolidList"/>
    <dgm:cxn modelId="{A7409194-3DB1-48AE-ADFE-1CC1D7445558}" type="presParOf" srcId="{064A0AB6-AF55-4E54-BCDA-4526123DC753}" destId="{482F9926-15BF-4B4A-921A-E0CBFFC9FAB9}" srcOrd="0" destOrd="0" presId="urn:microsoft.com/office/officeart/2018/2/layout/IconVerticalSolidList"/>
    <dgm:cxn modelId="{47079C83-A6A2-4F67-AC92-6E4723D11061}" type="presParOf" srcId="{064A0AB6-AF55-4E54-BCDA-4526123DC753}" destId="{7C424EBE-AB7F-48E7-BE2A-E478973C8FC6}" srcOrd="1" destOrd="0" presId="urn:microsoft.com/office/officeart/2018/2/layout/IconVerticalSolidList"/>
    <dgm:cxn modelId="{0B4E7234-88E6-46A3-B4D8-9C2B31CCF163}" type="presParOf" srcId="{064A0AB6-AF55-4E54-BCDA-4526123DC753}" destId="{2A1A7D00-F4E9-4F41-BF87-13D5CA79DBF4}" srcOrd="2" destOrd="0" presId="urn:microsoft.com/office/officeart/2018/2/layout/IconVerticalSolidList"/>
    <dgm:cxn modelId="{55C7009A-0A08-46C0-9A26-E8003D73A1F2}" type="presParOf" srcId="{064A0AB6-AF55-4E54-BCDA-4526123DC753}" destId="{CA7EFD25-7215-4B14-9141-A5B8A3BD74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F180-804E-42BA-AAB7-09019946E297}">
      <dsp:nvSpPr>
        <dsp:cNvPr id="0" name=""/>
        <dsp:cNvSpPr/>
      </dsp:nvSpPr>
      <dsp:spPr>
        <a:xfrm>
          <a:off x="0" y="669"/>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F6891-7163-4A92-811D-2BE72D0EBCD1}">
      <dsp:nvSpPr>
        <dsp:cNvPr id="0" name=""/>
        <dsp:cNvSpPr/>
      </dsp:nvSpPr>
      <dsp:spPr>
        <a:xfrm>
          <a:off x="474183" y="353368"/>
          <a:ext cx="862151" cy="862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7B237-F356-40F9-A2C1-4638EA2939B9}">
      <dsp:nvSpPr>
        <dsp:cNvPr id="0" name=""/>
        <dsp:cNvSpPr/>
      </dsp:nvSpPr>
      <dsp:spPr>
        <a:xfrm>
          <a:off x="1810518" y="669"/>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MOTIVATION OF STUDY</a:t>
          </a:r>
        </a:p>
      </dsp:txBody>
      <dsp:txXfrm>
        <a:off x="1810518" y="669"/>
        <a:ext cx="4638727" cy="1567548"/>
      </dsp:txXfrm>
    </dsp:sp>
    <dsp:sp modelId="{01D57B3E-CB3C-488D-A11E-1E049943B0FC}">
      <dsp:nvSpPr>
        <dsp:cNvPr id="0" name=""/>
        <dsp:cNvSpPr/>
      </dsp:nvSpPr>
      <dsp:spPr>
        <a:xfrm>
          <a:off x="0" y="1960104"/>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B938C-87BE-42FA-B776-B2695140D054}">
      <dsp:nvSpPr>
        <dsp:cNvPr id="0" name=""/>
        <dsp:cNvSpPr/>
      </dsp:nvSpPr>
      <dsp:spPr>
        <a:xfrm>
          <a:off x="474183" y="2312803"/>
          <a:ext cx="862151" cy="862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A779-460F-4AFB-AB36-0AE98CDB4AF9}">
      <dsp:nvSpPr>
        <dsp:cNvPr id="0" name=""/>
        <dsp:cNvSpPr/>
      </dsp:nvSpPr>
      <dsp:spPr>
        <a:xfrm>
          <a:off x="1810518" y="1960104"/>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OBJECTIVES</a:t>
          </a:r>
        </a:p>
      </dsp:txBody>
      <dsp:txXfrm>
        <a:off x="1810518" y="1960104"/>
        <a:ext cx="4638727" cy="1567548"/>
      </dsp:txXfrm>
    </dsp:sp>
    <dsp:sp modelId="{6D654B03-D4B4-4C7A-A147-5A1BA75D599A}">
      <dsp:nvSpPr>
        <dsp:cNvPr id="0" name=""/>
        <dsp:cNvSpPr/>
      </dsp:nvSpPr>
      <dsp:spPr>
        <a:xfrm>
          <a:off x="0" y="3919540"/>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35505-59A2-4342-BEC2-1B12E9A204AA}">
      <dsp:nvSpPr>
        <dsp:cNvPr id="0" name=""/>
        <dsp:cNvSpPr/>
      </dsp:nvSpPr>
      <dsp:spPr>
        <a:xfrm>
          <a:off x="474183" y="4272238"/>
          <a:ext cx="862151" cy="862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3B78F-0D83-43BC-9FB3-3984D92018D9}">
      <dsp:nvSpPr>
        <dsp:cNvPr id="0" name=""/>
        <dsp:cNvSpPr/>
      </dsp:nvSpPr>
      <dsp:spPr>
        <a:xfrm>
          <a:off x="1810518" y="3919540"/>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PROBLEM STATEMENT, SCOPE &amp; LIMITATIONS</a:t>
          </a:r>
        </a:p>
      </dsp:txBody>
      <dsp:txXfrm>
        <a:off x="1810518" y="3919540"/>
        <a:ext cx="4638727" cy="15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A59B-77F9-46BD-BFEA-D7B177C03435}">
      <dsp:nvSpPr>
        <dsp:cNvPr id="0" name=""/>
        <dsp:cNvSpPr/>
      </dsp:nvSpPr>
      <dsp:spPr>
        <a:xfrm>
          <a:off x="1338305" y="165311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3FDDD-394C-475B-A5C7-2403440FDCFF}">
      <dsp:nvSpPr>
        <dsp:cNvPr id="0" name=""/>
        <dsp:cNvSpPr/>
      </dsp:nvSpPr>
      <dsp:spPr>
        <a:xfrm>
          <a:off x="84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Now a day’s, the prediction of stock market prices has become a major research topic</a:t>
          </a:r>
        </a:p>
      </dsp:txBody>
      <dsp:txXfrm>
        <a:off x="843305" y="2771812"/>
        <a:ext cx="1800000" cy="720000"/>
      </dsp:txXfrm>
    </dsp:sp>
    <dsp:sp modelId="{8A76F9A2-0962-49DA-A6C6-512B3E4E4F93}">
      <dsp:nvSpPr>
        <dsp:cNvPr id="0" name=""/>
        <dsp:cNvSpPr/>
      </dsp:nvSpPr>
      <dsp:spPr>
        <a:xfrm>
          <a:off x="3453305" y="165311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AB3-857E-456D-9796-EA7A17CD1095}">
      <dsp:nvSpPr>
        <dsp:cNvPr id="0" name=""/>
        <dsp:cNvSpPr/>
      </dsp:nvSpPr>
      <dsp:spPr>
        <a:xfrm>
          <a:off x="2958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behavior of stock market is very nonlinear and volatile in nature. </a:t>
          </a:r>
        </a:p>
      </dsp:txBody>
      <dsp:txXfrm>
        <a:off x="2958305" y="2771812"/>
        <a:ext cx="1800000" cy="720000"/>
      </dsp:txXfrm>
    </dsp:sp>
    <dsp:sp modelId="{2E51D960-6132-4B1D-AF5C-02091DDF4218}">
      <dsp:nvSpPr>
        <dsp:cNvPr id="0" name=""/>
        <dsp:cNvSpPr/>
      </dsp:nvSpPr>
      <dsp:spPr>
        <a:xfrm>
          <a:off x="5568305" y="165311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FF5CD-791B-4180-B93D-C5511311B456}">
      <dsp:nvSpPr>
        <dsp:cNvPr id="0" name=""/>
        <dsp:cNvSpPr/>
      </dsp:nvSpPr>
      <dsp:spPr>
        <a:xfrm>
          <a:off x="507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 Investing has become a risky task for the people.</a:t>
          </a:r>
        </a:p>
      </dsp:txBody>
      <dsp:txXfrm>
        <a:off x="5073305" y="2771812"/>
        <a:ext cx="1800000" cy="720000"/>
      </dsp:txXfrm>
    </dsp:sp>
    <dsp:sp modelId="{2E8DD2C9-5331-48D2-B94E-156090A85A3F}">
      <dsp:nvSpPr>
        <dsp:cNvPr id="0" name=""/>
        <dsp:cNvSpPr/>
      </dsp:nvSpPr>
      <dsp:spPr>
        <a:xfrm>
          <a:off x="7683306" y="165311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5F2D2-757A-4268-A265-E35981499DAC}">
      <dsp:nvSpPr>
        <dsp:cNvPr id="0" name=""/>
        <dsp:cNvSpPr/>
      </dsp:nvSpPr>
      <dsp:spPr>
        <a:xfrm>
          <a:off x="7188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But it is not at all a risky task to machine that uses machine learning techniques.</a:t>
          </a:r>
        </a:p>
      </dsp:txBody>
      <dsp:txXfrm>
        <a:off x="7188306" y="2771812"/>
        <a:ext cx="1800000" cy="720000"/>
      </dsp:txXfrm>
    </dsp:sp>
    <dsp:sp modelId="{0AEA9973-D3A3-441E-9C1D-A0B01CC0E184}">
      <dsp:nvSpPr>
        <dsp:cNvPr id="0" name=""/>
        <dsp:cNvSpPr/>
      </dsp:nvSpPr>
      <dsp:spPr>
        <a:xfrm>
          <a:off x="9798306" y="165311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8D35-605A-4EC1-A31F-51807915C825}">
      <dsp:nvSpPr>
        <dsp:cNvPr id="0" name=""/>
        <dsp:cNvSpPr/>
      </dsp:nvSpPr>
      <dsp:spPr>
        <a:xfrm>
          <a:off x="9303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Infact</a:t>
          </a:r>
          <a:r>
            <a:rPr lang="en-US" sz="1100" kern="1200" dirty="0"/>
            <a:t> the predictions will be very close to real time data</a:t>
          </a:r>
        </a:p>
      </dsp:txBody>
      <dsp:txXfrm>
        <a:off x="9303306" y="277181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29FE-2F4F-496D-8054-45E03DD64698}">
      <dsp:nvSpPr>
        <dsp:cNvPr id="0" name=""/>
        <dsp:cNvSpPr/>
      </dsp:nvSpPr>
      <dsp:spPr>
        <a:xfrm>
          <a:off x="0" y="69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1470-C5E1-44CF-A352-3330943B86B7}">
      <dsp:nvSpPr>
        <dsp:cNvPr id="0" name=""/>
        <dsp:cNvSpPr/>
      </dsp:nvSpPr>
      <dsp:spPr>
        <a:xfrm>
          <a:off x="177034" y="132375"/>
          <a:ext cx="321880" cy="32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4F210-5046-4687-9163-1E12E089EA1A}">
      <dsp:nvSpPr>
        <dsp:cNvPr id="0" name=""/>
        <dsp:cNvSpPr/>
      </dsp:nvSpPr>
      <dsp:spPr>
        <a:xfrm>
          <a:off x="675949" y="69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Identify problem</a:t>
          </a:r>
        </a:p>
      </dsp:txBody>
      <dsp:txXfrm>
        <a:off x="675949" y="696"/>
        <a:ext cx="5475881" cy="585237"/>
      </dsp:txXfrm>
    </dsp:sp>
    <dsp:sp modelId="{948207C7-5B89-4FE2-A2F4-E7C999ADE2E2}">
      <dsp:nvSpPr>
        <dsp:cNvPr id="0" name=""/>
        <dsp:cNvSpPr/>
      </dsp:nvSpPr>
      <dsp:spPr>
        <a:xfrm>
          <a:off x="0" y="73224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F5E7-CE9B-4767-949E-5131B36B5850}">
      <dsp:nvSpPr>
        <dsp:cNvPr id="0" name=""/>
        <dsp:cNvSpPr/>
      </dsp:nvSpPr>
      <dsp:spPr>
        <a:xfrm>
          <a:off x="177034" y="863921"/>
          <a:ext cx="321880" cy="321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0A53D-8F4D-4FC0-B380-0A6F3D22687D}">
      <dsp:nvSpPr>
        <dsp:cNvPr id="0" name=""/>
        <dsp:cNvSpPr/>
      </dsp:nvSpPr>
      <dsp:spPr>
        <a:xfrm>
          <a:off x="675949" y="73224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Literature survey</a:t>
          </a:r>
        </a:p>
      </dsp:txBody>
      <dsp:txXfrm>
        <a:off x="675949" y="732243"/>
        <a:ext cx="5475881" cy="585237"/>
      </dsp:txXfrm>
    </dsp:sp>
    <dsp:sp modelId="{C3655E04-AA5B-4571-9E63-F31D5D41398C}">
      <dsp:nvSpPr>
        <dsp:cNvPr id="0" name=""/>
        <dsp:cNvSpPr/>
      </dsp:nvSpPr>
      <dsp:spPr>
        <a:xfrm>
          <a:off x="0" y="146379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1FC4C-73F6-4DCA-ADE6-C00161DDDAE1}">
      <dsp:nvSpPr>
        <dsp:cNvPr id="0" name=""/>
        <dsp:cNvSpPr/>
      </dsp:nvSpPr>
      <dsp:spPr>
        <a:xfrm>
          <a:off x="177034" y="1595468"/>
          <a:ext cx="321880" cy="321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B0739-85EA-45F7-87BC-6E1EC6556CB8}">
      <dsp:nvSpPr>
        <dsp:cNvPr id="0" name=""/>
        <dsp:cNvSpPr/>
      </dsp:nvSpPr>
      <dsp:spPr>
        <a:xfrm>
          <a:off x="675949" y="146379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Objective</a:t>
          </a:r>
        </a:p>
      </dsp:txBody>
      <dsp:txXfrm>
        <a:off x="675949" y="1463790"/>
        <a:ext cx="5475881" cy="585237"/>
      </dsp:txXfrm>
    </dsp:sp>
    <dsp:sp modelId="{0BF84229-43C6-4EAD-8126-F97A3C5745AD}">
      <dsp:nvSpPr>
        <dsp:cNvPr id="0" name=""/>
        <dsp:cNvSpPr/>
      </dsp:nvSpPr>
      <dsp:spPr>
        <a:xfrm>
          <a:off x="0" y="219533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50D3-352A-4D80-A082-ECE954F6F836}">
      <dsp:nvSpPr>
        <dsp:cNvPr id="0" name=""/>
        <dsp:cNvSpPr/>
      </dsp:nvSpPr>
      <dsp:spPr>
        <a:xfrm>
          <a:off x="177034" y="2327015"/>
          <a:ext cx="321880" cy="321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EA093-FAD0-480E-ACB2-A789ED74DE58}">
      <dsp:nvSpPr>
        <dsp:cNvPr id="0" name=""/>
        <dsp:cNvSpPr/>
      </dsp:nvSpPr>
      <dsp:spPr>
        <a:xfrm>
          <a:off x="675949" y="219533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Data set</a:t>
          </a:r>
        </a:p>
      </dsp:txBody>
      <dsp:txXfrm>
        <a:off x="675949" y="2195336"/>
        <a:ext cx="5475881" cy="585237"/>
      </dsp:txXfrm>
    </dsp:sp>
    <dsp:sp modelId="{9484B382-D9C0-4D0C-91C8-C8A0AAF4E90E}">
      <dsp:nvSpPr>
        <dsp:cNvPr id="0" name=""/>
        <dsp:cNvSpPr/>
      </dsp:nvSpPr>
      <dsp:spPr>
        <a:xfrm>
          <a:off x="0" y="292688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3A220-35B5-4274-8330-C8A3801D4E9B}">
      <dsp:nvSpPr>
        <dsp:cNvPr id="0" name=""/>
        <dsp:cNvSpPr/>
      </dsp:nvSpPr>
      <dsp:spPr>
        <a:xfrm>
          <a:off x="177034" y="3058562"/>
          <a:ext cx="321880" cy="321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8327-8A4A-4BBA-A343-366AF1148A49}">
      <dsp:nvSpPr>
        <dsp:cNvPr id="0" name=""/>
        <dsp:cNvSpPr/>
      </dsp:nvSpPr>
      <dsp:spPr>
        <a:xfrm>
          <a:off x="675949" y="292688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Design</a:t>
          </a:r>
        </a:p>
      </dsp:txBody>
      <dsp:txXfrm>
        <a:off x="675949" y="2926883"/>
        <a:ext cx="5475881" cy="585237"/>
      </dsp:txXfrm>
    </dsp:sp>
    <dsp:sp modelId="{AFA41257-90A4-4E63-9CCA-2881E8E78C61}">
      <dsp:nvSpPr>
        <dsp:cNvPr id="0" name=""/>
        <dsp:cNvSpPr/>
      </dsp:nvSpPr>
      <dsp:spPr>
        <a:xfrm>
          <a:off x="0" y="365843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C7DB6-CCE8-4B41-9A7A-E9637E47935D}">
      <dsp:nvSpPr>
        <dsp:cNvPr id="0" name=""/>
        <dsp:cNvSpPr/>
      </dsp:nvSpPr>
      <dsp:spPr>
        <a:xfrm>
          <a:off x="177034" y="3790108"/>
          <a:ext cx="321880" cy="321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7CA1E-F211-4185-B5D7-C2DE43A94ACD}">
      <dsp:nvSpPr>
        <dsp:cNvPr id="0" name=""/>
        <dsp:cNvSpPr/>
      </dsp:nvSpPr>
      <dsp:spPr>
        <a:xfrm>
          <a:off x="675949" y="365843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Implementation</a:t>
          </a:r>
        </a:p>
      </dsp:txBody>
      <dsp:txXfrm>
        <a:off x="675949" y="3658430"/>
        <a:ext cx="5475881" cy="585237"/>
      </dsp:txXfrm>
    </dsp:sp>
    <dsp:sp modelId="{C621F3F9-0C22-4440-AF46-0129B4EC4DF2}">
      <dsp:nvSpPr>
        <dsp:cNvPr id="0" name=""/>
        <dsp:cNvSpPr/>
      </dsp:nvSpPr>
      <dsp:spPr>
        <a:xfrm>
          <a:off x="0" y="4389977"/>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7D5CA-5093-4083-8409-92AB6B049F6C}">
      <dsp:nvSpPr>
        <dsp:cNvPr id="0" name=""/>
        <dsp:cNvSpPr/>
      </dsp:nvSpPr>
      <dsp:spPr>
        <a:xfrm>
          <a:off x="177034" y="4521655"/>
          <a:ext cx="321880" cy="321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CDC25-73A8-4B34-8DDB-369271ADC994}">
      <dsp:nvSpPr>
        <dsp:cNvPr id="0" name=""/>
        <dsp:cNvSpPr/>
      </dsp:nvSpPr>
      <dsp:spPr>
        <a:xfrm>
          <a:off x="675949" y="4389977"/>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Results </a:t>
          </a:r>
        </a:p>
      </dsp:txBody>
      <dsp:txXfrm>
        <a:off x="675949" y="4389977"/>
        <a:ext cx="5475881" cy="585237"/>
      </dsp:txXfrm>
    </dsp:sp>
    <dsp:sp modelId="{482F9926-15BF-4B4A-921A-E0CBFFC9FAB9}">
      <dsp:nvSpPr>
        <dsp:cNvPr id="0" name=""/>
        <dsp:cNvSpPr/>
      </dsp:nvSpPr>
      <dsp:spPr>
        <a:xfrm>
          <a:off x="0" y="512152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24EBE-AB7F-48E7-BE2A-E478973C8FC6}">
      <dsp:nvSpPr>
        <dsp:cNvPr id="0" name=""/>
        <dsp:cNvSpPr/>
      </dsp:nvSpPr>
      <dsp:spPr>
        <a:xfrm>
          <a:off x="177034" y="5253202"/>
          <a:ext cx="321880" cy="321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EFD25-7215-4B14-9141-A5B8A3BD740E}">
      <dsp:nvSpPr>
        <dsp:cNvPr id="0" name=""/>
        <dsp:cNvSpPr/>
      </dsp:nvSpPr>
      <dsp:spPr>
        <a:xfrm>
          <a:off x="675949" y="512152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Conclusion </a:t>
          </a:r>
        </a:p>
      </dsp:txBody>
      <dsp:txXfrm>
        <a:off x="675949" y="5121523"/>
        <a:ext cx="5475881" cy="585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29B90-6E7F-4C3B-AFB0-81D1E2CB4A4C}" type="datetimeFigureOut">
              <a:rPr lang="en-IN" smtClean="0"/>
              <a:t>08-03-2022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8AED-A9E6-4736-8018-FFE4BE20A7C1}" type="slidenum">
              <a:rPr lang="en-IN" smtClean="0"/>
              <a:t>‹#›</a:t>
            </a:fld>
            <a:endParaRPr lang="en-IN"/>
          </a:p>
        </p:txBody>
      </p:sp>
    </p:spTree>
    <p:extLst>
      <p:ext uri="{BB962C8B-B14F-4D97-AF65-F5344CB8AC3E}">
        <p14:creationId xmlns:p14="http://schemas.microsoft.com/office/powerpoint/2010/main" val="3668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3/8/2022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484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3/8/2022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70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3/8/2022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0166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562" y="273352"/>
            <a:ext cx="10971684" cy="114468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609562" y="1604841"/>
            <a:ext cx="10971684" cy="397748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3684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35402" y="273352"/>
            <a:ext cx="11320441" cy="869697"/>
          </a:xfrm>
          <a:prstGeom prst="rect">
            <a:avLst/>
          </a:prstGeom>
        </p:spPr>
        <p:txBody>
          <a:bodyPr lIns="0" tIns="0" rIns="0" bIns="0" anchor="ctr">
            <a:noAutofit/>
          </a:bodyPr>
          <a:lstStyle/>
          <a:p>
            <a:endParaRPr lang="en-IN" sz="3266" b="1" strike="noStrike" spc="-1">
              <a:solidFill>
                <a:srgbClr val="FFFFFF"/>
              </a:solidFill>
              <a:latin typeface="Noto Sans Black"/>
            </a:endParaRPr>
          </a:p>
        </p:txBody>
      </p:sp>
      <p:sp>
        <p:nvSpPr>
          <p:cNvPr id="136" name="PlaceHolder 2"/>
          <p:cNvSpPr>
            <a:spLocks noGrp="1"/>
          </p:cNvSpPr>
          <p:nvPr>
            <p:ph type="body"/>
          </p:nvPr>
        </p:nvSpPr>
        <p:spPr>
          <a:xfrm>
            <a:off x="435402" y="1796220"/>
            <a:ext cx="11320441" cy="4572197"/>
          </a:xfrm>
          <a:prstGeom prst="rect">
            <a:avLst/>
          </a:prstGeom>
        </p:spPr>
        <p:txBody>
          <a:bodyPr lIns="0" tIns="0" rIns="0" bIns="0">
            <a:normAutofit/>
          </a:bodyPr>
          <a:lstStyle/>
          <a:p>
            <a:endParaRPr lang="en-IN" sz="2903" b="1" strike="noStrike" spc="-1">
              <a:solidFill>
                <a:srgbClr val="2C3E50"/>
              </a:solidFill>
              <a:latin typeface="Noto Sans SemiBold"/>
            </a:endParaRPr>
          </a:p>
        </p:txBody>
      </p:sp>
    </p:spTree>
    <p:extLst>
      <p:ext uri="{BB962C8B-B14F-4D97-AF65-F5344CB8AC3E}">
        <p14:creationId xmlns:p14="http://schemas.microsoft.com/office/powerpoint/2010/main" val="341860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04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091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92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5347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38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3/8/2022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3021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3/8/2022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9072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3/8/2022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1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3/8/2022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47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3/8/2022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49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3/8/2022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5509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3/8/2022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226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3/8/2022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204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3/8/2022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38183306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 id="2147483685" r:id="rId13"/>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29281" y="1924938"/>
            <a:ext cx="5933439"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28781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hyperlink" Target="https://github.com/0xpranjal/Stock-Prediction-using-different-models/blob/main/Notebooks/1.%20Time%20Series%20Forecasting%20with%20Naive%2C%20Moving%20Averages%2C%20and%20ARIMA.ipynb"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github.com/0xpranjal/Stock-Prediction-using-different-models/blob/main/Notebooks/4.%20RNN_seqtovec_seqtoseq.ipynb" TargetMode="External"/><Relationship Id="rId5" Type="http://schemas.openxmlformats.org/officeDocument/2006/relationships/hyperlink" Target="https://towardsdatascience.com/time-series-forecasting-predicting-stock-prices-using-an-arima-model-2e3b3080bd70" TargetMode="External"/><Relationship Id="rId4" Type="http://schemas.openxmlformats.org/officeDocument/2006/relationships/hyperlink" Target="https://sci-hub.ee/10.1109/aiam48774.2019.0011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en-it-comes-to-economic-forecasting-its-wise-to-admit-to-uncertainty-12437"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789" y="1857429"/>
            <a:ext cx="7834421" cy="627736"/>
          </a:xfrm>
          <a:prstGeom prst="rect">
            <a:avLst/>
          </a:prstGeom>
        </p:spPr>
        <p:txBody>
          <a:bodyPr vert="horz" wrap="square" lIns="0" tIns="12065" rIns="0" bIns="0" rtlCol="0">
            <a:spAutoFit/>
          </a:bodyPr>
          <a:lstStyle/>
          <a:p>
            <a:pPr marL="13970">
              <a:spcBef>
                <a:spcPts val="95"/>
              </a:spcBef>
            </a:pPr>
            <a:r>
              <a:rPr lang="en-IN" spc="-20" dirty="0"/>
              <a:t>ALGORITHMIC TRADING </a:t>
            </a:r>
            <a:endParaRPr spc="-5" dirty="0"/>
          </a:p>
        </p:txBody>
      </p:sp>
      <p:sp>
        <p:nvSpPr>
          <p:cNvPr id="3" name="object 3"/>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4" name="object 4"/>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5" name="object 5"/>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2010439" y="252046"/>
            <a:ext cx="1084520" cy="10902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5B250-3ADD-4925-B418-590F384DF820}"/>
              </a:ext>
            </a:extLst>
          </p:cNvPr>
          <p:cNvSpPr>
            <a:spLocks noGrp="1"/>
          </p:cNvSpPr>
          <p:nvPr>
            <p:ph type="title"/>
          </p:nvPr>
        </p:nvSpPr>
        <p:spPr/>
        <p:txBody>
          <a:bodyPr/>
          <a:lstStyle/>
          <a:p>
            <a:r>
              <a:rPr lang="en-US" dirty="0"/>
              <a:t>MOVING AVERAGE</a:t>
            </a:r>
            <a:endParaRPr lang="en-IN" dirty="0"/>
          </a:p>
        </p:txBody>
      </p:sp>
      <p:sp>
        <p:nvSpPr>
          <p:cNvPr id="3" name="Subtitle 2">
            <a:extLst>
              <a:ext uri="{FF2B5EF4-FFF2-40B4-BE49-F238E27FC236}">
                <a16:creationId xmlns:a16="http://schemas.microsoft.com/office/drawing/2014/main" id="{C4875CA0-FD26-4040-9E0D-BD83B5C4E6E5}"/>
              </a:ext>
            </a:extLst>
          </p:cNvPr>
          <p:cNvSpPr>
            <a:spLocks noGrp="1"/>
          </p:cNvSpPr>
          <p:nvPr>
            <p:ph type="subTitle" idx="1"/>
          </p:nvPr>
        </p:nvSpPr>
        <p:spPr>
          <a:xfrm>
            <a:off x="609562" y="1604841"/>
            <a:ext cx="9407895" cy="3977484"/>
          </a:xfrm>
        </p:spPr>
        <p:txBody>
          <a:bodyPr/>
          <a:lstStyle/>
          <a:p>
            <a:pPr marL="342900" indent="-342900" algn="just">
              <a:buFont typeface="Wingdings" panose="05000000000000000000" pitchFamily="2" charset="2"/>
              <a:buChar char="Ø"/>
            </a:pPr>
            <a:r>
              <a:rPr lang="en-US" b="0" i="0" dirty="0">
                <a:solidFill>
                  <a:srgbClr val="111111"/>
                </a:solidFill>
                <a:effectLst/>
                <a:latin typeface="SourceSansPro"/>
              </a:rPr>
              <a:t>Simple moving averages calculate the average of a range of prices by the number of periods within that range.</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is a technical indicator that can help in determining if price will continue or if it will reverse a trend.</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can be enhanced as an exponential moving average (EMA) that is more heavily weighted on recent price action.</a:t>
            </a:r>
          </a:p>
          <a:p>
            <a:pPr marL="342900" indent="-342900" algn="just">
              <a:buFont typeface="Wingdings" panose="05000000000000000000" pitchFamily="2" charset="2"/>
              <a:buChar char="Ø"/>
            </a:pPr>
            <a:endParaRPr lang="en-IN" dirty="0"/>
          </a:p>
          <a:p>
            <a:pPr marL="342900" indent="-342900" algn="just">
              <a:buFont typeface="Wingdings" panose="05000000000000000000" pitchFamily="2" charset="2"/>
              <a:buChar char="Ø"/>
            </a:pPr>
            <a:endParaRPr lang="en-IN" dirty="0"/>
          </a:p>
        </p:txBody>
      </p:sp>
    </p:spTree>
    <p:extLst>
      <p:ext uri="{BB962C8B-B14F-4D97-AF65-F5344CB8AC3E}">
        <p14:creationId xmlns:p14="http://schemas.microsoft.com/office/powerpoint/2010/main" val="134332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Rectangle 4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9" name="Picture 8">
            <a:extLst>
              <a:ext uri="{FF2B5EF4-FFF2-40B4-BE49-F238E27FC236}">
                <a16:creationId xmlns:a16="http://schemas.microsoft.com/office/drawing/2014/main" id="{48A69E0B-35DF-4FAA-8E9B-EF27FAAE7924}"/>
              </a:ext>
            </a:extLst>
          </p:cNvPr>
          <p:cNvPicPr>
            <a:picLocks noChangeAspect="1"/>
          </p:cNvPicPr>
          <p:nvPr/>
        </p:nvPicPr>
        <p:blipFill rotWithShape="1">
          <a:blip r:embed="rId2"/>
          <a:srcRect r="1666" b="-1"/>
          <a:stretch/>
        </p:blipFill>
        <p:spPr>
          <a:xfrm>
            <a:off x="20" y="10"/>
            <a:ext cx="12185156" cy="6857990"/>
          </a:xfrm>
          <a:prstGeom prst="rect">
            <a:avLst/>
          </a:prstGeom>
        </p:spPr>
      </p:pic>
      <p:sp>
        <p:nvSpPr>
          <p:cNvPr id="47" name="Freeform: Shape 46">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3"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2" name="Freeform: Shape 5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5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561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82FDF44A-8366-4958-B2AC-D89D8E6FADD5}"/>
              </a:ext>
            </a:extLst>
          </p:cNvPr>
          <p:cNvPicPr>
            <a:picLocks noChangeAspect="1"/>
          </p:cNvPicPr>
          <p:nvPr/>
        </p:nvPicPr>
        <p:blipFill rotWithShape="1">
          <a:blip r:embed="rId2">
            <a:alphaModFix/>
          </a:blip>
          <a:srcRect t="1209" r="-1" b="14499"/>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1476-F8B7-4395-A834-7EA4D5DB3F6B}"/>
              </a:ext>
            </a:extLst>
          </p:cNvPr>
          <p:cNvSpPr>
            <a:spLocks noGrp="1"/>
          </p:cNvSpPr>
          <p:nvPr>
            <p:ph type="title"/>
          </p:nvPr>
        </p:nvSpPr>
        <p:spPr>
          <a:xfrm>
            <a:off x="430488" y="33375"/>
            <a:ext cx="3015077" cy="730079"/>
          </a:xfrm>
        </p:spPr>
        <p:txBody>
          <a:bodyPr vert="horz" lIns="91440" tIns="45720" rIns="91440" bIns="45720" rtlCol="0" anchor="t">
            <a:normAutofit/>
          </a:bodyPr>
          <a:lstStyle/>
          <a:p>
            <a:pPr>
              <a:spcBef>
                <a:spcPct val="0"/>
              </a:spcBef>
            </a:pPr>
            <a:r>
              <a:rPr lang="en-US" sz="4000" b="0" dirty="0">
                <a:solidFill>
                  <a:srgbClr val="FFFFFF"/>
                </a:solidFill>
                <a:effectLst/>
              </a:rPr>
              <a:t>Statistical</a:t>
            </a:r>
            <a:endParaRPr lang="en-US" sz="4000" dirty="0">
              <a:solidFill>
                <a:srgbClr val="FFFFFF"/>
              </a:solidFill>
            </a:endParaRPr>
          </a:p>
        </p:txBody>
      </p:sp>
      <p:sp>
        <p:nvSpPr>
          <p:cNvPr id="3" name="Subtitle 2">
            <a:extLst>
              <a:ext uri="{FF2B5EF4-FFF2-40B4-BE49-F238E27FC236}">
                <a16:creationId xmlns:a16="http://schemas.microsoft.com/office/drawing/2014/main" id="{78502EC1-C344-467C-849A-14D055223885}"/>
              </a:ext>
            </a:extLst>
          </p:cNvPr>
          <p:cNvSpPr>
            <a:spLocks noGrp="1"/>
          </p:cNvSpPr>
          <p:nvPr>
            <p:ph type="subTitle" idx="1"/>
          </p:nvPr>
        </p:nvSpPr>
        <p:spPr>
          <a:xfrm>
            <a:off x="3445565" y="95895"/>
            <a:ext cx="7279023" cy="830926"/>
          </a:xfrm>
        </p:spPr>
        <p:txBody>
          <a:bodyPr vert="horz" lIns="91440" tIns="45720" rIns="91440" bIns="45720" rtlCol="0" anchor="t">
            <a:normAutofit fontScale="47500" lnSpcReduction="20000"/>
          </a:bodyPr>
          <a:lstStyle/>
          <a:p>
            <a:pPr algn="ctr">
              <a:spcBef>
                <a:spcPts val="1000"/>
              </a:spcBef>
            </a:pPr>
            <a:r>
              <a:rPr lang="en-IN" sz="3000" b="0" i="0" dirty="0">
                <a:solidFill>
                  <a:schemeClr val="bg1"/>
                </a:solidFill>
                <a:effectLst/>
                <a:latin typeface="Arial" panose="020B0604020202020204" pitchFamily="34" charset="0"/>
              </a:rPr>
              <a:t>Auto-Regressive Integrated Moving Average </a:t>
            </a:r>
          </a:p>
          <a:p>
            <a:pPr algn="ctr">
              <a:spcBef>
                <a:spcPts val="1000"/>
              </a:spcBef>
            </a:pPr>
            <a:r>
              <a:rPr lang="en-IN" sz="3800" b="0" i="0" dirty="0">
                <a:solidFill>
                  <a:schemeClr val="bg1"/>
                </a:solidFill>
                <a:effectLst/>
                <a:latin typeface="Arial" panose="020B0604020202020204" pitchFamily="34" charset="0"/>
              </a:rPr>
              <a:t>(ARIMA)</a:t>
            </a: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Freeform: Shape 41">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4B53426-6E07-496A-A664-1F8421D914E9}"/>
              </a:ext>
            </a:extLst>
          </p:cNvPr>
          <p:cNvSpPr txBox="1"/>
          <p:nvPr/>
        </p:nvSpPr>
        <p:spPr>
          <a:xfrm>
            <a:off x="430488" y="1108372"/>
            <a:ext cx="10537821"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bg1"/>
                </a:solidFill>
              </a:rPr>
              <a:t>ARIMA models are known to be robust and efficient in financial time series forecasting</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constantly outperformed complex structural models in short-term prediction</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But they  work  only  for  a  particular  time  series  data</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is categorized into linear that is it cannot handle nonlinear behavior of stock market</a:t>
            </a:r>
            <a:endParaRPr lang="en-IN" sz="2000" dirty="0">
              <a:solidFill>
                <a:schemeClr val="bg1"/>
              </a:solidFill>
            </a:endParaRPr>
          </a:p>
        </p:txBody>
      </p:sp>
    </p:spTree>
    <p:extLst>
      <p:ext uri="{BB962C8B-B14F-4D97-AF65-F5344CB8AC3E}">
        <p14:creationId xmlns:p14="http://schemas.microsoft.com/office/powerpoint/2010/main" val="224755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CFC7379-9739-438D-B22D-52E5E02DA8E2}"/>
              </a:ext>
            </a:extLst>
          </p:cNvPr>
          <p:cNvSpPr>
            <a:spLocks noGrp="1"/>
          </p:cNvSpPr>
          <p:nvPr>
            <p:ph type="title"/>
          </p:nvPr>
        </p:nvSpPr>
        <p:spPr>
          <a:xfrm>
            <a:off x="525717" y="787068"/>
            <a:ext cx="5566263" cy="1455091"/>
          </a:xfrm>
        </p:spPr>
        <p:txBody>
          <a:bodyPr vert="horz" lIns="91440" tIns="45720" rIns="91440" bIns="45720" rtlCol="0" anchor="b">
            <a:normAutofit/>
          </a:bodyPr>
          <a:lstStyle/>
          <a:p>
            <a:pPr>
              <a:spcBef>
                <a:spcPct val="0"/>
              </a:spcBef>
            </a:pPr>
            <a:r>
              <a:rPr lang="en-US" b="0" dirty="0">
                <a:effectLst/>
              </a:rPr>
              <a:t>Terminology</a:t>
            </a:r>
            <a:br>
              <a:rPr lang="en-US" b="0" dirty="0">
                <a:effectLst/>
              </a:rPr>
            </a:br>
            <a:endParaRPr lang="en-US" dirty="0"/>
          </a:p>
        </p:txBody>
      </p:sp>
      <p:sp>
        <p:nvSpPr>
          <p:cNvPr id="32" name="Freeform: Shape 3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ubtitle 2">
            <a:extLst>
              <a:ext uri="{FF2B5EF4-FFF2-40B4-BE49-F238E27FC236}">
                <a16:creationId xmlns:a16="http://schemas.microsoft.com/office/drawing/2014/main" id="{61B1EC68-07B6-49D4-A4FC-2408C80E929E}"/>
              </a:ext>
            </a:extLst>
          </p:cNvPr>
          <p:cNvSpPr>
            <a:spLocks noGrp="1"/>
          </p:cNvSpPr>
          <p:nvPr>
            <p:ph type="subTitle" idx="1"/>
          </p:nvPr>
        </p:nvSpPr>
        <p:spPr>
          <a:xfrm>
            <a:off x="546842" y="2690550"/>
            <a:ext cx="5090827" cy="3719058"/>
          </a:xfrm>
        </p:spPr>
        <p:txBody>
          <a:bodyPr vert="horz" lIns="91440" tIns="45720" rIns="91440" bIns="45720" rtlCol="0">
            <a:normAutofit lnSpcReduction="10000"/>
          </a:bodyPr>
          <a:lstStyle/>
          <a:p>
            <a:pPr>
              <a:lnSpc>
                <a:spcPct val="100000"/>
              </a:lnSpc>
              <a:spcAft>
                <a:spcPts val="600"/>
              </a:spcAft>
            </a:pPr>
            <a:r>
              <a:rPr lang="en-US" sz="1800" b="1" dirty="0"/>
              <a:t>AR: Auto Regressive </a:t>
            </a:r>
          </a:p>
          <a:p>
            <a:pPr>
              <a:lnSpc>
                <a:spcPct val="100000"/>
              </a:lnSpc>
              <a:spcAft>
                <a:spcPts val="600"/>
              </a:spcAft>
            </a:pPr>
            <a:r>
              <a:rPr lang="en-US" sz="1800" dirty="0"/>
              <a:t>It is the dependent relationship between </a:t>
            </a:r>
          </a:p>
          <a:p>
            <a:pPr>
              <a:lnSpc>
                <a:spcPct val="100000"/>
              </a:lnSpc>
              <a:spcAft>
                <a:spcPts val="600"/>
              </a:spcAft>
            </a:pPr>
            <a:r>
              <a:rPr lang="en-US" sz="1800" dirty="0"/>
              <a:t>an observation and predefined number of lagged observations</a:t>
            </a:r>
          </a:p>
          <a:p>
            <a:pPr>
              <a:lnSpc>
                <a:spcPct val="100000"/>
              </a:lnSpc>
              <a:spcAft>
                <a:spcPts val="600"/>
              </a:spcAft>
            </a:pPr>
            <a:endParaRPr lang="en-US" sz="1800" dirty="0"/>
          </a:p>
          <a:p>
            <a:pPr>
              <a:lnSpc>
                <a:spcPct val="100000"/>
              </a:lnSpc>
              <a:spcAft>
                <a:spcPts val="600"/>
              </a:spcAft>
            </a:pPr>
            <a:r>
              <a:rPr lang="en-US" sz="1800" b="1" dirty="0"/>
              <a:t>I: Integrated </a:t>
            </a:r>
          </a:p>
          <a:p>
            <a:pPr>
              <a:lnSpc>
                <a:spcPct val="100000"/>
              </a:lnSpc>
              <a:spcAft>
                <a:spcPts val="600"/>
              </a:spcAft>
            </a:pPr>
            <a:r>
              <a:rPr lang="en-US" sz="1800" dirty="0"/>
              <a:t>means the differencing of raw observations</a:t>
            </a:r>
          </a:p>
          <a:p>
            <a:pPr>
              <a:lnSpc>
                <a:spcPct val="100000"/>
              </a:lnSpc>
              <a:spcAft>
                <a:spcPts val="600"/>
              </a:spcAft>
            </a:pPr>
            <a:endParaRPr lang="en-US" sz="1800" dirty="0"/>
          </a:p>
          <a:p>
            <a:pPr>
              <a:lnSpc>
                <a:spcPct val="100000"/>
              </a:lnSpc>
              <a:spcAft>
                <a:spcPts val="600"/>
              </a:spcAft>
            </a:pPr>
            <a:r>
              <a:rPr lang="en-US" sz="1800" b="1" dirty="0"/>
              <a:t>MA: Moving Average </a:t>
            </a:r>
          </a:p>
          <a:p>
            <a:pPr>
              <a:lnSpc>
                <a:spcPct val="100000"/>
              </a:lnSpc>
              <a:spcAft>
                <a:spcPts val="600"/>
              </a:spcAft>
            </a:pPr>
            <a:r>
              <a:rPr lang="en-US" sz="1800" dirty="0"/>
              <a:t>The relationship between the residual error and the observations.</a:t>
            </a:r>
          </a:p>
        </p:txBody>
      </p:sp>
      <p:sp>
        <p:nvSpPr>
          <p:cNvPr id="42" name="Freeform: Shape 4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Subtitle 2">
            <a:extLst>
              <a:ext uri="{FF2B5EF4-FFF2-40B4-BE49-F238E27FC236}">
                <a16:creationId xmlns:a16="http://schemas.microsoft.com/office/drawing/2014/main" id="{EC905253-BBC4-4633-BDA9-3D3D1E00AC4F}"/>
              </a:ext>
            </a:extLst>
          </p:cNvPr>
          <p:cNvSpPr txBox="1">
            <a:spLocks/>
          </p:cNvSpPr>
          <p:nvPr/>
        </p:nvSpPr>
        <p:spPr>
          <a:xfrm>
            <a:off x="6901180" y="2882539"/>
            <a:ext cx="5067907" cy="1015529"/>
          </a:xfrm>
          <a:prstGeom prst="rect">
            <a:avLst/>
          </a:prstGeom>
          <a:noFill/>
          <a:ln>
            <a:noFill/>
          </a:ln>
        </p:spPr>
        <p:txBody>
          <a:bodyPr spcFirstLastPara="1" vert="horz" wrap="square" lIns="0" tIns="0" rIns="0" bIns="0" rtlCol="0" anchor="ctr" anchorCtr="0">
            <a:noAutofit/>
          </a:bodyPr>
          <a:lstStyle>
            <a:lvl1pPr marL="0" lvl="0" indent="0" algn="l" defTabSz="914400" rtl="0" eaLnBrk="1" latinLnBrk="0" hangingPunct="1">
              <a:lnSpc>
                <a:spcPct val="11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1pPr>
            <a:lvl2pPr marL="0" lvl="1" indent="-228600" algn="l" defTabSz="914400" rtl="0" eaLnBrk="1" latinLnBrk="0" hangingPunct="1">
              <a:lnSpc>
                <a:spcPct val="11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457200" lvl="2" indent="0" algn="l" defTabSz="914400" rtl="0" eaLnBrk="1" latinLnBrk="0" hangingPunct="1">
              <a:lnSpc>
                <a:spcPct val="110000"/>
              </a:lnSpc>
              <a:spcBef>
                <a:spcPts val="0"/>
              </a:spcBef>
              <a:spcAft>
                <a:spcPts val="0"/>
              </a:spcAft>
              <a:buSzPts val="1400"/>
              <a:buFont typeface="Arial" panose="020B0604020202020204" pitchFamily="34" charset="0"/>
              <a:buNone/>
              <a:defRPr sz="1600" kern="1200">
                <a:solidFill>
                  <a:schemeClr val="tx1"/>
                </a:solidFill>
                <a:latin typeface="+mn-lt"/>
                <a:ea typeface="+mn-ea"/>
                <a:cs typeface="+mn-cs"/>
              </a:defRPr>
            </a:lvl3pPr>
            <a:lvl4pPr marL="685800" lvl="3" indent="-22860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4pPr>
            <a:lvl5pPr marL="914400" lvl="4" indent="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rgbClr val="292929"/>
                </a:solidFill>
                <a:latin typeface="charter"/>
              </a:rPr>
              <a:t>p is the number of lag observations.</a:t>
            </a:r>
          </a:p>
          <a:p>
            <a:pPr>
              <a:buFont typeface="Arial" panose="020B0604020202020204" pitchFamily="34" charset="0"/>
              <a:buChar char="•"/>
            </a:pPr>
            <a:r>
              <a:rPr lang="en-US" sz="1800">
                <a:solidFill>
                  <a:srgbClr val="292929"/>
                </a:solidFill>
                <a:latin typeface="charter"/>
              </a:rPr>
              <a:t>d is the degree of differencing.</a:t>
            </a:r>
          </a:p>
          <a:p>
            <a:pPr>
              <a:buFont typeface="Arial" panose="020B0604020202020204" pitchFamily="34" charset="0"/>
              <a:buChar char="•"/>
            </a:pPr>
            <a:r>
              <a:rPr lang="en-US" sz="1800">
                <a:solidFill>
                  <a:srgbClr val="292929"/>
                </a:solidFill>
                <a:latin typeface="charter"/>
              </a:rPr>
              <a:t>q is the size/width of the moving average window.</a:t>
            </a:r>
          </a:p>
          <a:p>
            <a:endParaRPr lang="en-IN" sz="1800" dirty="0"/>
          </a:p>
        </p:txBody>
      </p:sp>
      <p:sp>
        <p:nvSpPr>
          <p:cNvPr id="43" name="Title 1">
            <a:extLst>
              <a:ext uri="{FF2B5EF4-FFF2-40B4-BE49-F238E27FC236}">
                <a16:creationId xmlns:a16="http://schemas.microsoft.com/office/drawing/2014/main" id="{737B7017-4268-424C-A460-0797CB633CBA}"/>
              </a:ext>
            </a:extLst>
          </p:cNvPr>
          <p:cNvSpPr txBox="1">
            <a:spLocks/>
          </p:cNvSpPr>
          <p:nvPr/>
        </p:nvSpPr>
        <p:spPr>
          <a:xfrm>
            <a:off x="6901180" y="1147977"/>
            <a:ext cx="3607596" cy="468754"/>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i="0" dirty="0">
                <a:solidFill>
                  <a:srgbClr val="292929"/>
                </a:solidFill>
                <a:latin typeface="sohne"/>
              </a:rPr>
              <a:t>Model parameters</a:t>
            </a:r>
            <a:endParaRPr lang="en-IN" dirty="0"/>
          </a:p>
        </p:txBody>
      </p:sp>
    </p:spTree>
    <p:extLst>
      <p:ext uri="{BB962C8B-B14F-4D97-AF65-F5344CB8AC3E}">
        <p14:creationId xmlns:p14="http://schemas.microsoft.com/office/powerpoint/2010/main" val="112808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rk mesh">
            <a:extLst>
              <a:ext uri="{FF2B5EF4-FFF2-40B4-BE49-F238E27FC236}">
                <a16:creationId xmlns:a16="http://schemas.microsoft.com/office/drawing/2014/main" id="{1D02FC36-97DD-4D8C-9E91-FB4AC66B09F1}"/>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D0C4-0B1E-4124-BBE8-DB038275A981}"/>
              </a:ext>
            </a:extLst>
          </p:cNvPr>
          <p:cNvSpPr>
            <a:spLocks noGrp="1"/>
          </p:cNvSpPr>
          <p:nvPr>
            <p:ph type="title"/>
          </p:nvPr>
        </p:nvSpPr>
        <p:spPr>
          <a:xfrm>
            <a:off x="530352" y="799521"/>
            <a:ext cx="5565648" cy="2179601"/>
          </a:xfrm>
        </p:spPr>
        <p:txBody>
          <a:bodyPr vert="horz" lIns="91440" tIns="45720" rIns="91440" bIns="45720" rtlCol="0" anchor="b">
            <a:normAutofit/>
          </a:bodyPr>
          <a:lstStyle/>
          <a:p>
            <a:pPr>
              <a:spcBef>
                <a:spcPct val="0"/>
              </a:spcBef>
            </a:pPr>
            <a:r>
              <a:rPr lang="en-US" sz="4400" b="0" u="none" strike="noStrike" dirty="0">
                <a:solidFill>
                  <a:srgbClr val="FFFFFF"/>
                </a:solidFill>
                <a:effectLst/>
              </a:rPr>
              <a:t>RNN (</a:t>
            </a:r>
            <a:r>
              <a:rPr lang="en-US" sz="4400" dirty="0">
                <a:solidFill>
                  <a:srgbClr val="FFFFFF"/>
                </a:solidFill>
              </a:rPr>
              <a:t>R</a:t>
            </a:r>
            <a:r>
              <a:rPr lang="en-US" sz="4400" b="0" u="none" strike="noStrike" dirty="0">
                <a:solidFill>
                  <a:srgbClr val="FFFFFF"/>
                </a:solidFill>
                <a:effectLst/>
              </a:rPr>
              <a:t>ecurrent Neural Network)</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4BCE3DE-3357-49B7-975E-BAFED17168C4}"/>
              </a:ext>
            </a:extLst>
          </p:cNvPr>
          <p:cNvSpPr>
            <a:spLocks noGrp="1"/>
          </p:cNvSpPr>
          <p:nvPr>
            <p:ph type="subTitle" idx="1"/>
          </p:nvPr>
        </p:nvSpPr>
        <p:spPr>
          <a:xfrm>
            <a:off x="469193" y="2637183"/>
            <a:ext cx="11246810" cy="4068417"/>
          </a:xfrm>
        </p:spPr>
        <p:txBody>
          <a:bodyPr vert="horz" lIns="91440" tIns="45720" rIns="91440" bIns="45720" rtlCol="0">
            <a:normAutofit/>
          </a:bodyPr>
          <a:lstStyle/>
          <a:p>
            <a:pPr marL="342900" indent="-342900">
              <a:spcBef>
                <a:spcPts val="1000"/>
              </a:spcBef>
              <a:buFont typeface="Wingdings" panose="05000000000000000000" pitchFamily="2" charset="2"/>
              <a:buChar char="v"/>
            </a:pPr>
            <a:r>
              <a:rPr lang="en-US" dirty="0">
                <a:solidFill>
                  <a:schemeClr val="bg1"/>
                </a:solidFill>
              </a:rPr>
              <a:t>RNN is a class of advanced artificial neural network (ANN) </a:t>
            </a:r>
          </a:p>
          <a:p>
            <a:pPr marL="342900" indent="-342900">
              <a:spcBef>
                <a:spcPts val="1000"/>
              </a:spcBef>
              <a:buFont typeface="Wingdings" panose="05000000000000000000" pitchFamily="2" charset="2"/>
              <a:buChar char="v"/>
            </a:pPr>
            <a:r>
              <a:rPr lang="en-US" sz="2000" dirty="0">
                <a:solidFill>
                  <a:schemeClr val="bg1"/>
                </a:solidFill>
              </a:rPr>
              <a:t>It is categorized into nonlinear</a:t>
            </a:r>
            <a:endParaRPr lang="en-US" dirty="0">
              <a:solidFill>
                <a:schemeClr val="bg1"/>
              </a:solidFill>
            </a:endParaRPr>
          </a:p>
          <a:p>
            <a:pPr marL="342900" indent="-342900">
              <a:spcBef>
                <a:spcPts val="1000"/>
              </a:spcBef>
              <a:buFont typeface="Wingdings" panose="05000000000000000000" pitchFamily="2" charset="2"/>
              <a:buChar char="v"/>
            </a:pPr>
            <a:r>
              <a:rPr lang="en-US" dirty="0">
                <a:solidFill>
                  <a:schemeClr val="bg1"/>
                </a:solidFill>
              </a:rPr>
              <a:t>RNN takes input from two sources, one is from the present and the other from the past</a:t>
            </a:r>
            <a:endParaRPr lang="en-IN" dirty="0">
              <a:solidFill>
                <a:schemeClr val="bg1"/>
              </a:solidFill>
            </a:endParaRPr>
          </a:p>
          <a:p>
            <a:pPr>
              <a:spcBef>
                <a:spcPts val="1000"/>
              </a:spcBef>
            </a:pPr>
            <a:r>
              <a:rPr lang="en-IN" dirty="0">
                <a:solidFill>
                  <a:schemeClr val="bg1"/>
                </a:solidFill>
              </a:rPr>
              <a:t>    </a:t>
            </a:r>
            <a:r>
              <a:rPr lang="en-IN" sz="1100" dirty="0">
                <a:solidFill>
                  <a:schemeClr val="bg1"/>
                </a:solidFill>
              </a:rPr>
              <a:t> </a:t>
            </a:r>
            <a:r>
              <a:rPr lang="en-IN" dirty="0">
                <a:solidFill>
                  <a:schemeClr val="bg1"/>
                </a:solidFill>
              </a:rPr>
              <a:t> </a:t>
            </a:r>
            <a:r>
              <a:rPr lang="en-US" dirty="0">
                <a:solidFill>
                  <a:schemeClr val="bg1"/>
                </a:solidFill>
              </a:rPr>
              <a:t>Information from these two sources are used to decide how they react to the new set of data</a:t>
            </a:r>
          </a:p>
          <a:p>
            <a:pPr marL="342900" indent="-342900">
              <a:spcBef>
                <a:spcPts val="1000"/>
              </a:spcBef>
              <a:buFont typeface="Wingdings" panose="05000000000000000000" pitchFamily="2" charset="2"/>
              <a:buChar char="v"/>
            </a:pPr>
            <a:r>
              <a:rPr lang="en-US" dirty="0">
                <a:solidFill>
                  <a:schemeClr val="bg1"/>
                </a:solidFill>
              </a:rPr>
              <a:t>But fails in forecasting long term duration</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703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4" name="Freeform: Shape 7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Freeform: Shape 7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Freeform: Shape 8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4"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85"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7"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0"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92" name="Rectangle 9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10152407-EC0C-4148-8334-F95312178542}"/>
              </a:ext>
            </a:extLst>
          </p:cNvPr>
          <p:cNvSpPr txBox="1"/>
          <p:nvPr/>
        </p:nvSpPr>
        <p:spPr>
          <a:xfrm>
            <a:off x="340900" y="486336"/>
            <a:ext cx="2322980" cy="662060"/>
          </a:xfrm>
          <a:prstGeom prst="rect">
            <a:avLst/>
          </a:prstGeom>
        </p:spPr>
        <p:txBody>
          <a:bodyPr vert="horz" lIns="91440" tIns="45720" rIns="91440" bIns="45720" rtlCol="0" anchor="t">
            <a:normAutofit/>
          </a:bodyPr>
          <a:lstStyle/>
          <a:p>
            <a:pPr>
              <a:spcBef>
                <a:spcPct val="0"/>
              </a:spcBef>
              <a:spcAft>
                <a:spcPts val="600"/>
              </a:spcAft>
            </a:pPr>
            <a:r>
              <a:rPr lang="en-US" sz="3600" i="1" dirty="0">
                <a:latin typeface="+mj-lt"/>
                <a:ea typeface="+mj-ea"/>
                <a:cs typeface="+mj-cs"/>
              </a:rPr>
              <a:t>Fig: RNN</a:t>
            </a:r>
          </a:p>
        </p:txBody>
      </p:sp>
      <p:grpSp>
        <p:nvGrpSpPr>
          <p:cNvPr id="94"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95"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6"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7"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8"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9"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0"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descr="An unrolled recurrent neural network.">
            <a:extLst>
              <a:ext uri="{FF2B5EF4-FFF2-40B4-BE49-F238E27FC236}">
                <a16:creationId xmlns:a16="http://schemas.microsoft.com/office/drawing/2014/main" id="{53E33DB1-1387-420F-836B-CECB345AB6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12804" y="2846778"/>
            <a:ext cx="5598213" cy="146953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7341BDD-9468-4836-89E6-5790FA2DFF46}"/>
              </a:ext>
            </a:extLst>
          </p:cNvPr>
          <p:cNvSpPr>
            <a:spLocks noGrp="1"/>
          </p:cNvSpPr>
          <p:nvPr>
            <p:ph type="subTitle" idx="1"/>
          </p:nvPr>
        </p:nvSpPr>
        <p:spPr>
          <a:xfrm>
            <a:off x="6442968" y="924817"/>
            <a:ext cx="4159233" cy="5144455"/>
          </a:xfrm>
        </p:spPr>
        <p:txBody>
          <a:bodyPr vert="horz" lIns="91440" tIns="45720" rIns="91440" bIns="45720" rtlCol="0">
            <a:normAutofit/>
          </a:bodyPr>
          <a:lstStyle/>
          <a:p>
            <a:pPr algn="just">
              <a:lnSpc>
                <a:spcPct val="100000"/>
              </a:lnSpc>
              <a:spcAft>
                <a:spcPts val="600"/>
              </a:spcAft>
            </a:pPr>
            <a:r>
              <a:rPr lang="en-US" sz="1700" dirty="0"/>
              <a:t>In a feed-forward neural network, the information only moves in one direction from the input layer, through the hidden layers, to the output layer. </a:t>
            </a:r>
          </a:p>
          <a:p>
            <a:pPr algn="just">
              <a:lnSpc>
                <a:spcPct val="100000"/>
              </a:lnSpc>
              <a:spcAft>
                <a:spcPts val="600"/>
              </a:spcAft>
            </a:pPr>
            <a:endParaRPr lang="en-US" sz="1700" dirty="0"/>
          </a:p>
          <a:p>
            <a:pPr algn="just">
              <a:lnSpc>
                <a:spcPct val="100000"/>
              </a:lnSpc>
              <a:spcAft>
                <a:spcPts val="600"/>
              </a:spcAft>
            </a:pPr>
            <a:r>
              <a:rPr lang="en-US" sz="1700" dirty="0"/>
              <a:t>The information moves straight through the network and never touches a node twice. Feed-forward neural networks have no memory of the input they receive and are bad at predicting what’s coming next. </a:t>
            </a:r>
          </a:p>
          <a:p>
            <a:pPr algn="just">
              <a:lnSpc>
                <a:spcPct val="100000"/>
              </a:lnSpc>
              <a:spcAft>
                <a:spcPts val="600"/>
              </a:spcAft>
            </a:pPr>
            <a:endParaRPr lang="en-US" sz="1700" dirty="0"/>
          </a:p>
          <a:p>
            <a:pPr algn="just">
              <a:lnSpc>
                <a:spcPct val="100000"/>
              </a:lnSpc>
              <a:spcAft>
                <a:spcPts val="600"/>
              </a:spcAft>
            </a:pPr>
            <a:r>
              <a:rPr lang="en-US" sz="1700" dirty="0"/>
              <a:t>RNN the information cycles through a loop. When it decide, it considers the current input and what it has learned from the inputs it received previously. </a:t>
            </a:r>
          </a:p>
        </p:txBody>
      </p:sp>
      <p:sp>
        <p:nvSpPr>
          <p:cNvPr id="102" name="Freeform: Shape 101">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 name="Group 103">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05" name="Freeform: Shape 104">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 name="Freeform: Shape 105">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 name="Freeform: Shape 106">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9"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0"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581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5" name="Rectangle 7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A74BFF-802E-4526-ACB8-C42DF8E0E8C0}"/>
              </a:ext>
            </a:extLst>
          </p:cNvPr>
          <p:cNvSpPr>
            <a:spLocks noGrp="1"/>
          </p:cNvSpPr>
          <p:nvPr>
            <p:ph type="title"/>
          </p:nvPr>
        </p:nvSpPr>
        <p:spPr>
          <a:xfrm>
            <a:off x="530351" y="1122363"/>
            <a:ext cx="11461779" cy="1978346"/>
          </a:xfrm>
        </p:spPr>
        <p:txBody>
          <a:bodyPr vert="horz" lIns="91440" tIns="45720" rIns="91440" bIns="45720" rtlCol="0" anchor="b">
            <a:normAutofit/>
          </a:bodyPr>
          <a:lstStyle/>
          <a:p>
            <a:pPr>
              <a:spcBef>
                <a:spcPct val="0"/>
              </a:spcBef>
            </a:pPr>
            <a:r>
              <a:rPr lang="en-US" sz="4000" dirty="0"/>
              <a:t>IMPLEMENTATION OF EXISTING MODELS</a:t>
            </a:r>
          </a:p>
        </p:txBody>
      </p:sp>
      <p:sp>
        <p:nvSpPr>
          <p:cNvPr id="77" name="Freeform: Shape 76">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7" name="Freeform: Shape 86">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328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pic>
        <p:nvPicPr>
          <p:cNvPr id="1026" name="Picture 2">
            <a:extLst>
              <a:ext uri="{FF2B5EF4-FFF2-40B4-BE49-F238E27FC236}">
                <a16:creationId xmlns:a16="http://schemas.microsoft.com/office/drawing/2014/main" id="{7EE65696-73F9-4C8A-9062-AC75B55D1E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pic>
        <p:nvPicPr>
          <p:cNvPr id="6" name="Picture 5">
            <a:extLst>
              <a:ext uri="{FF2B5EF4-FFF2-40B4-BE49-F238E27FC236}">
                <a16:creationId xmlns:a16="http://schemas.microsoft.com/office/drawing/2014/main" id="{0CA49FAE-0204-43E9-BDC0-662CE075730C}"/>
              </a:ext>
            </a:extLst>
          </p:cNvPr>
          <p:cNvPicPr>
            <a:picLocks noChangeAspect="1"/>
          </p:cNvPicPr>
          <p:nvPr/>
        </p:nvPicPr>
        <p:blipFill>
          <a:blip r:embed="rId3"/>
          <a:stretch>
            <a:fillRect/>
          </a:stretch>
        </p:blipFill>
        <p:spPr>
          <a:xfrm>
            <a:off x="5721988" y="2516722"/>
            <a:ext cx="6470012" cy="4341278"/>
          </a:xfrm>
          <a:prstGeom prst="rect">
            <a:avLst/>
          </a:prstGeom>
        </p:spPr>
      </p:pic>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spTree>
    <p:extLst>
      <p:ext uri="{BB962C8B-B14F-4D97-AF65-F5344CB8AC3E}">
        <p14:creationId xmlns:p14="http://schemas.microsoft.com/office/powerpoint/2010/main" val="22383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9C3DC5-332F-4F04-8736-9DAEEEF1E2B9}"/>
              </a:ext>
            </a:extLst>
          </p:cNvPr>
          <p:cNvPicPr>
            <a:picLocks noChangeAspect="1"/>
          </p:cNvPicPr>
          <p:nvPr/>
        </p:nvPicPr>
        <p:blipFill>
          <a:blip r:embed="rId3"/>
          <a:stretch>
            <a:fillRect/>
          </a:stretch>
        </p:blipFill>
        <p:spPr>
          <a:xfrm>
            <a:off x="5568287" y="2389712"/>
            <a:ext cx="6623712" cy="4482802"/>
          </a:xfrm>
          <a:prstGeom prst="rect">
            <a:avLst/>
          </a:prstGeom>
        </p:spPr>
      </p:pic>
    </p:spTree>
    <p:extLst>
      <p:ext uri="{BB962C8B-B14F-4D97-AF65-F5344CB8AC3E}">
        <p14:creationId xmlns:p14="http://schemas.microsoft.com/office/powerpoint/2010/main" val="3180416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3076" name="Picture 4">
            <a:extLst>
              <a:ext uri="{FF2B5EF4-FFF2-40B4-BE49-F238E27FC236}">
                <a16:creationId xmlns:a16="http://schemas.microsoft.com/office/drawing/2014/main" id="{CEA48B1D-060F-4DBE-9D4C-687C2B3DCA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AC475D-411D-4C1B-B293-E0F75FF6E280}"/>
              </a:ext>
            </a:extLst>
          </p:cNvPr>
          <p:cNvPicPr>
            <a:picLocks noChangeAspect="1"/>
          </p:cNvPicPr>
          <p:nvPr/>
        </p:nvPicPr>
        <p:blipFill>
          <a:blip r:embed="rId3"/>
          <a:stretch>
            <a:fillRect/>
          </a:stretch>
        </p:blipFill>
        <p:spPr>
          <a:xfrm>
            <a:off x="5540990" y="2380180"/>
            <a:ext cx="6651009" cy="4477820"/>
          </a:xfrm>
          <a:prstGeom prst="rect">
            <a:avLst/>
          </a:prstGeom>
        </p:spPr>
      </p:pic>
    </p:spTree>
    <p:extLst>
      <p:ext uri="{BB962C8B-B14F-4D97-AF65-F5344CB8AC3E}">
        <p14:creationId xmlns:p14="http://schemas.microsoft.com/office/powerpoint/2010/main" val="288807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AF2F2-C062-4F87-9D54-EB3C798C9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36" name="object 2">
            <a:extLst>
              <a:ext uri="{FF2B5EF4-FFF2-40B4-BE49-F238E27FC236}">
                <a16:creationId xmlns:a16="http://schemas.microsoft.com/office/drawing/2014/main" id="{00BDDC44-1934-415E-950B-B738125C7C07}"/>
              </a:ext>
            </a:extLst>
          </p:cNvPr>
          <p:cNvSpPr txBox="1">
            <a:spLocks/>
          </p:cNvSpPr>
          <p:nvPr/>
        </p:nvSpPr>
        <p:spPr>
          <a:xfrm>
            <a:off x="359514" y="2643578"/>
            <a:ext cx="7834421" cy="627736"/>
          </a:xfrm>
          <a:prstGeom prst="rect">
            <a:avLst/>
          </a:prstGeom>
        </p:spPr>
        <p:txBody>
          <a:bodyPr vert="horz" wrap="square" lIns="0" tIns="12065" rIns="0" bIns="0" rtlCol="0" anchor="b">
            <a:sp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13970">
              <a:spcBef>
                <a:spcPts val="95"/>
              </a:spcBef>
            </a:pPr>
            <a:r>
              <a:rPr lang="en-IN" spc="-20" dirty="0"/>
              <a:t>ALGORITHMIC TRADING </a:t>
            </a:r>
            <a:endParaRPr lang="en-IN" spc="-5" dirty="0"/>
          </a:p>
        </p:txBody>
      </p:sp>
      <p:sp>
        <p:nvSpPr>
          <p:cNvPr id="37" name="object 3">
            <a:extLst>
              <a:ext uri="{FF2B5EF4-FFF2-40B4-BE49-F238E27FC236}">
                <a16:creationId xmlns:a16="http://schemas.microsoft.com/office/drawing/2014/main" id="{6CDC2006-B60D-4E42-857C-814D7F65A9C8}"/>
              </a:ext>
            </a:extLst>
          </p:cNvPr>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38" name="object 4">
            <a:extLst>
              <a:ext uri="{FF2B5EF4-FFF2-40B4-BE49-F238E27FC236}">
                <a16:creationId xmlns:a16="http://schemas.microsoft.com/office/drawing/2014/main" id="{1924C34E-99B5-4317-8940-6351221FA79E}"/>
              </a:ext>
            </a:extLst>
          </p:cNvPr>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39" name="object 5">
            <a:extLst>
              <a:ext uri="{FF2B5EF4-FFF2-40B4-BE49-F238E27FC236}">
                <a16:creationId xmlns:a16="http://schemas.microsoft.com/office/drawing/2014/main" id="{7BFC9C84-EF7C-48C6-B231-81170F423A31}"/>
              </a:ext>
            </a:extLst>
          </p:cNvPr>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40" name="object 6">
            <a:extLst>
              <a:ext uri="{FF2B5EF4-FFF2-40B4-BE49-F238E27FC236}">
                <a16:creationId xmlns:a16="http://schemas.microsoft.com/office/drawing/2014/main" id="{BBAE9667-24A1-4BC8-975A-B9ECA12D6203}"/>
              </a:ext>
            </a:extLst>
          </p:cNvPr>
          <p:cNvPicPr/>
          <p:nvPr/>
        </p:nvPicPr>
        <p:blipFill>
          <a:blip r:embed="rId5" cstate="print"/>
          <a:stretch>
            <a:fillRect/>
          </a:stretch>
        </p:blipFill>
        <p:spPr>
          <a:xfrm>
            <a:off x="2010439" y="252046"/>
            <a:ext cx="1084520" cy="1090246"/>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8194" name="Picture 2">
            <a:extLst>
              <a:ext uri="{FF2B5EF4-FFF2-40B4-BE49-F238E27FC236}">
                <a16:creationId xmlns:a16="http://schemas.microsoft.com/office/drawing/2014/main" id="{882780A0-EE20-4058-BDB9-6A121C6FDA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0BFE60-581B-45EC-92DE-F6C74C0F16AA}"/>
              </a:ext>
            </a:extLst>
          </p:cNvPr>
          <p:cNvPicPr>
            <a:picLocks noChangeAspect="1"/>
          </p:cNvPicPr>
          <p:nvPr/>
        </p:nvPicPr>
        <p:blipFill>
          <a:blip r:embed="rId3"/>
          <a:stretch>
            <a:fillRect/>
          </a:stretch>
        </p:blipFill>
        <p:spPr>
          <a:xfrm>
            <a:off x="5527343" y="2352436"/>
            <a:ext cx="6696504" cy="4505563"/>
          </a:xfrm>
          <a:prstGeom prst="rect">
            <a:avLst/>
          </a:prstGeom>
        </p:spPr>
      </p:pic>
    </p:spTree>
    <p:extLst>
      <p:ext uri="{BB962C8B-B14F-4D97-AF65-F5344CB8AC3E}">
        <p14:creationId xmlns:p14="http://schemas.microsoft.com/office/powerpoint/2010/main" val="163640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19B563A8-69E4-4509-AA3B-E470D76549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24D3D1-1344-48BA-A2EE-0811DF3347AC}"/>
              </a:ext>
            </a:extLst>
          </p:cNvPr>
          <p:cNvPicPr>
            <a:picLocks noChangeAspect="1"/>
          </p:cNvPicPr>
          <p:nvPr/>
        </p:nvPicPr>
        <p:blipFill>
          <a:blip r:embed="rId3"/>
          <a:stretch>
            <a:fillRect/>
          </a:stretch>
        </p:blipFill>
        <p:spPr>
          <a:xfrm>
            <a:off x="5759355" y="2566802"/>
            <a:ext cx="6432645" cy="4291197"/>
          </a:xfrm>
          <a:prstGeom prst="rect">
            <a:avLst/>
          </a:prstGeom>
        </p:spPr>
      </p:pic>
    </p:spTree>
    <p:extLst>
      <p:ext uri="{BB962C8B-B14F-4D97-AF65-F5344CB8AC3E}">
        <p14:creationId xmlns:p14="http://schemas.microsoft.com/office/powerpoint/2010/main" val="73399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0C41773E-ADB6-4518-B72A-A1C4144946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53C496-C3AD-4CA5-8132-C5CD56AA104A}"/>
              </a:ext>
            </a:extLst>
          </p:cNvPr>
          <p:cNvPicPr>
            <a:picLocks noChangeAspect="1"/>
          </p:cNvPicPr>
          <p:nvPr/>
        </p:nvPicPr>
        <p:blipFill>
          <a:blip r:embed="rId3"/>
          <a:stretch>
            <a:fillRect/>
          </a:stretch>
        </p:blipFill>
        <p:spPr>
          <a:xfrm>
            <a:off x="5540991" y="2380353"/>
            <a:ext cx="6651008" cy="4477647"/>
          </a:xfrm>
          <a:prstGeom prst="rect">
            <a:avLst/>
          </a:prstGeom>
        </p:spPr>
      </p:pic>
    </p:spTree>
    <p:extLst>
      <p:ext uri="{BB962C8B-B14F-4D97-AF65-F5344CB8AC3E}">
        <p14:creationId xmlns:p14="http://schemas.microsoft.com/office/powerpoint/2010/main" val="305792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11" name="Picture 4">
            <a:extLst>
              <a:ext uri="{FF2B5EF4-FFF2-40B4-BE49-F238E27FC236}">
                <a16:creationId xmlns:a16="http://schemas.microsoft.com/office/drawing/2014/main" id="{BC2F109C-59EC-4CDB-BD28-893D524069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438909B-F27E-4521-8F56-AB2A5DA840C2}"/>
              </a:ext>
            </a:extLst>
          </p:cNvPr>
          <p:cNvPicPr>
            <a:picLocks noChangeAspect="1"/>
          </p:cNvPicPr>
          <p:nvPr/>
        </p:nvPicPr>
        <p:blipFill>
          <a:blip r:embed="rId3"/>
          <a:stretch>
            <a:fillRect/>
          </a:stretch>
        </p:blipFill>
        <p:spPr>
          <a:xfrm>
            <a:off x="5459104" y="2363527"/>
            <a:ext cx="6732896" cy="4494472"/>
          </a:xfrm>
          <a:prstGeom prst="rect">
            <a:avLst/>
          </a:prstGeom>
        </p:spPr>
      </p:pic>
    </p:spTree>
    <p:extLst>
      <p:ext uri="{BB962C8B-B14F-4D97-AF65-F5344CB8AC3E}">
        <p14:creationId xmlns:p14="http://schemas.microsoft.com/office/powerpoint/2010/main" val="248978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D8A01915-FA1A-43E5-8DAB-588A3F981D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3D4D43-ECA2-4145-A714-6B73D0A2B2EE}"/>
              </a:ext>
            </a:extLst>
          </p:cNvPr>
          <p:cNvPicPr>
            <a:picLocks noChangeAspect="1"/>
          </p:cNvPicPr>
          <p:nvPr/>
        </p:nvPicPr>
        <p:blipFill>
          <a:blip r:embed="rId3"/>
          <a:stretch>
            <a:fillRect/>
          </a:stretch>
        </p:blipFill>
        <p:spPr>
          <a:xfrm>
            <a:off x="5540991" y="2350777"/>
            <a:ext cx="6651009" cy="4507223"/>
          </a:xfrm>
          <a:prstGeom prst="rect">
            <a:avLst/>
          </a:prstGeom>
        </p:spPr>
      </p:pic>
    </p:spTree>
    <p:extLst>
      <p:ext uri="{BB962C8B-B14F-4D97-AF65-F5344CB8AC3E}">
        <p14:creationId xmlns:p14="http://schemas.microsoft.com/office/powerpoint/2010/main" val="60598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D7CC-5BCB-4410-86C8-2A149DED13B9}"/>
              </a:ext>
            </a:extLst>
          </p:cNvPr>
          <p:cNvSpPr>
            <a:spLocks noGrp="1"/>
          </p:cNvSpPr>
          <p:nvPr>
            <p:ph type="title"/>
          </p:nvPr>
        </p:nvSpPr>
        <p:spPr>
          <a:xfrm>
            <a:off x="104931" y="-131383"/>
            <a:ext cx="10971684" cy="1144682"/>
          </a:xfrm>
        </p:spPr>
        <p:txBody>
          <a:bodyPr/>
          <a:lstStyle/>
          <a:p>
            <a:r>
              <a:rPr lang="en-US" sz="2000" dirty="0"/>
              <a:t>ARIMA </a:t>
            </a:r>
            <a:br>
              <a:rPr lang="en-US" sz="2000" dirty="0"/>
            </a:br>
            <a:r>
              <a:rPr lang="en-US" sz="2000" dirty="0"/>
              <a:t>1Day </a:t>
            </a:r>
            <a:br>
              <a:rPr lang="en-US" sz="2000" dirty="0"/>
            </a:br>
            <a:r>
              <a:rPr lang="en-US" sz="2000" dirty="0"/>
              <a:t>prediction</a:t>
            </a:r>
            <a:endParaRPr lang="en-IN" sz="2000" dirty="0"/>
          </a:p>
        </p:txBody>
      </p:sp>
      <p:pic>
        <p:nvPicPr>
          <p:cNvPr id="1026" name="Picture 2">
            <a:extLst>
              <a:ext uri="{FF2B5EF4-FFF2-40B4-BE49-F238E27FC236}">
                <a16:creationId xmlns:a16="http://schemas.microsoft.com/office/drawing/2014/main" id="{80D0E733-6177-416B-A866-708EB2374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47688"/>
            <a:ext cx="59436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226D7DF-6EFB-4029-B221-21512BD385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28B2FEC-7545-4E46-9FEF-3D52673035A0}"/>
              </a:ext>
            </a:extLst>
          </p:cNvPr>
          <p:cNvPicPr>
            <a:picLocks noChangeAspect="1"/>
          </p:cNvPicPr>
          <p:nvPr/>
        </p:nvPicPr>
        <p:blipFill>
          <a:blip r:embed="rId3"/>
          <a:stretch>
            <a:fillRect/>
          </a:stretch>
        </p:blipFill>
        <p:spPr>
          <a:xfrm>
            <a:off x="5308979" y="2351156"/>
            <a:ext cx="6883021" cy="4506844"/>
          </a:xfrm>
          <a:prstGeom prst="rect">
            <a:avLst/>
          </a:prstGeom>
        </p:spPr>
      </p:pic>
    </p:spTree>
    <p:extLst>
      <p:ext uri="{BB962C8B-B14F-4D97-AF65-F5344CB8AC3E}">
        <p14:creationId xmlns:p14="http://schemas.microsoft.com/office/powerpoint/2010/main" val="6908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B10D438-4919-4FE6-8F7A-66C72BDC6A39}"/>
              </a:ext>
            </a:extLst>
          </p:cNvPr>
          <p:cNvPicPr>
            <a:picLocks noChangeAspect="1"/>
          </p:cNvPicPr>
          <p:nvPr/>
        </p:nvPicPr>
        <p:blipFill>
          <a:blip r:embed="rId3"/>
          <a:stretch>
            <a:fillRect/>
          </a:stretch>
        </p:blipFill>
        <p:spPr>
          <a:xfrm>
            <a:off x="5404512" y="2374038"/>
            <a:ext cx="6787487" cy="4483962"/>
          </a:xfrm>
          <a:prstGeom prst="rect">
            <a:avLst/>
          </a:prstGeom>
        </p:spPr>
      </p:pic>
    </p:spTree>
    <p:extLst>
      <p:ext uri="{BB962C8B-B14F-4D97-AF65-F5344CB8AC3E}">
        <p14:creationId xmlns:p14="http://schemas.microsoft.com/office/powerpoint/2010/main" val="344224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11" name="Picture 4">
            <a:extLst>
              <a:ext uri="{FF2B5EF4-FFF2-40B4-BE49-F238E27FC236}">
                <a16:creationId xmlns:a16="http://schemas.microsoft.com/office/drawing/2014/main" id="{DDDA4D9B-8A94-4BC9-9847-554D891E3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2AB7D1-159D-4E0A-9099-D24A92570A8B}"/>
              </a:ext>
            </a:extLst>
          </p:cNvPr>
          <p:cNvPicPr>
            <a:picLocks noChangeAspect="1"/>
          </p:cNvPicPr>
          <p:nvPr/>
        </p:nvPicPr>
        <p:blipFill>
          <a:blip r:embed="rId3"/>
          <a:stretch>
            <a:fillRect/>
          </a:stretch>
        </p:blipFill>
        <p:spPr>
          <a:xfrm>
            <a:off x="5595582" y="2372093"/>
            <a:ext cx="6596418" cy="4485906"/>
          </a:xfrm>
          <a:prstGeom prst="rect">
            <a:avLst/>
          </a:prstGeom>
        </p:spPr>
      </p:pic>
    </p:spTree>
    <p:extLst>
      <p:ext uri="{BB962C8B-B14F-4D97-AF65-F5344CB8AC3E}">
        <p14:creationId xmlns:p14="http://schemas.microsoft.com/office/powerpoint/2010/main" val="361866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A8D095E-F365-48B3-B9CA-B96F571C47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84CC0C-66E8-4844-B227-B0C472779E9C}"/>
              </a:ext>
            </a:extLst>
          </p:cNvPr>
          <p:cNvPicPr>
            <a:picLocks noChangeAspect="1"/>
          </p:cNvPicPr>
          <p:nvPr/>
        </p:nvPicPr>
        <p:blipFill>
          <a:blip r:embed="rId3"/>
          <a:stretch>
            <a:fillRect/>
          </a:stretch>
        </p:blipFill>
        <p:spPr>
          <a:xfrm>
            <a:off x="5377218" y="2349895"/>
            <a:ext cx="6814782" cy="4508105"/>
          </a:xfrm>
          <a:prstGeom prst="rect">
            <a:avLst/>
          </a:prstGeom>
        </p:spPr>
      </p:pic>
    </p:spTree>
    <p:extLst>
      <p:ext uri="{BB962C8B-B14F-4D97-AF65-F5344CB8AC3E}">
        <p14:creationId xmlns:p14="http://schemas.microsoft.com/office/powerpoint/2010/main" val="190543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5104-4108-4DF1-A29D-C91BCE34E2F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3238A6F-967D-4516-9FBB-383E109827DF}"/>
              </a:ext>
            </a:extLst>
          </p:cNvPr>
          <p:cNvSpPr>
            <a:spLocks noGrp="1"/>
          </p:cNvSpPr>
          <p:nvPr>
            <p:ph idx="1"/>
          </p:nvPr>
        </p:nvSpPr>
        <p:spPr/>
        <p:txBody>
          <a:bodyPr>
            <a:normAutofit/>
          </a:bodyPr>
          <a:lstStyle/>
          <a:p>
            <a:pPr algn="just"/>
            <a:r>
              <a:rPr lang="en-US" dirty="0">
                <a:solidFill>
                  <a:srgbClr val="000000"/>
                </a:solidFill>
                <a:effectLst/>
                <a:latin typeface="Times New Roman" panose="02020603050405020304" pitchFamily="18" charset="0"/>
                <a:ea typeface="Times New Roman" panose="02020603050405020304" pitchFamily="18" charset="0"/>
              </a:rPr>
              <a:t>Stock market is like a probabilistic trading where we can gain and have possibility of loss. Investing in stock market trading might be a risky task. </a:t>
            </a:r>
          </a:p>
          <a:p>
            <a:pPr algn="just"/>
            <a:r>
              <a:rPr lang="en-US" dirty="0">
                <a:solidFill>
                  <a:srgbClr val="000000"/>
                </a:solidFill>
                <a:latin typeface="Times New Roman" panose="02020603050405020304" pitchFamily="18" charset="0"/>
                <a:ea typeface="Times New Roman" panose="02020603050405020304" pitchFamily="18" charset="0"/>
              </a:rPr>
              <a:t>A</a:t>
            </a:r>
            <a:r>
              <a:rPr lang="en-US" dirty="0">
                <a:solidFill>
                  <a:srgbClr val="000000"/>
                </a:solidFill>
                <a:effectLst/>
                <a:latin typeface="Times New Roman" panose="02020603050405020304" pitchFamily="18" charset="0"/>
                <a:ea typeface="Times New Roman" panose="02020603050405020304" pitchFamily="18" charset="0"/>
              </a:rPr>
              <a:t>lgorithmic trading can be used that works on the previous trends of a particular stock and help us predicting the stock market. </a:t>
            </a:r>
          </a:p>
          <a:p>
            <a:pPr algn="just"/>
            <a:r>
              <a:rPr lang="en-US" dirty="0">
                <a:solidFill>
                  <a:srgbClr val="000000"/>
                </a:solidFill>
                <a:effectLst/>
                <a:latin typeface="Times New Roman" panose="02020603050405020304" pitchFamily="18" charset="0"/>
                <a:ea typeface="Times New Roman" panose="02020603050405020304" pitchFamily="18" charset="0"/>
              </a:rPr>
              <a:t>Algorithmic trading use machine learning techniques to increase the probability of profit because it uses the technical analysis of stock, price action strategies, seasonal trends and help us to predict which time is better to invest in stocks. </a:t>
            </a:r>
          </a:p>
          <a:p>
            <a:pPr algn="just"/>
            <a:r>
              <a:rPr lang="en-US" dirty="0">
                <a:solidFill>
                  <a:srgbClr val="000000"/>
                </a:solidFill>
                <a:effectLst/>
                <a:latin typeface="Times New Roman" panose="02020603050405020304" pitchFamily="18" charset="0"/>
                <a:ea typeface="Times New Roman" panose="02020603050405020304" pitchFamily="18" charset="0"/>
              </a:rPr>
              <a:t>We are developing an algorithm using machine learning and deep learning techniques such as  RNN(Recurrent Neural Network) and LSTM for algorithmic trading.</a:t>
            </a:r>
            <a:endParaRPr lang="en-IN"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5131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A97D3B-CE50-4EE0-9B9A-03D2110A3800}"/>
              </a:ext>
            </a:extLst>
          </p:cNvPr>
          <p:cNvSpPr>
            <a:spLocks noGrp="1"/>
          </p:cNvSpPr>
          <p:nvPr>
            <p:ph type="title"/>
          </p:nvPr>
        </p:nvSpPr>
        <p:spPr>
          <a:xfrm>
            <a:off x="525718" y="1114691"/>
            <a:ext cx="5512288" cy="1880555"/>
          </a:xfrm>
        </p:spPr>
        <p:txBody>
          <a:bodyPr anchor="t">
            <a:normAutofit/>
          </a:bodyPr>
          <a:lstStyle/>
          <a:p>
            <a:r>
              <a:rPr lang="en-US" dirty="0"/>
              <a:t>DATA SET COLLECTION</a:t>
            </a:r>
          </a:p>
        </p:txBody>
      </p:sp>
      <p:sp>
        <p:nvSpPr>
          <p:cNvPr id="73" name="Freeform: Shape 7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Using a Keras Long Short-Term Memory (LSTM) Model to Predict Stock Prices -  KDnuggets">
            <a:extLst>
              <a:ext uri="{FF2B5EF4-FFF2-40B4-BE49-F238E27FC236}">
                <a16:creationId xmlns:a16="http://schemas.microsoft.com/office/drawing/2014/main" id="{DC9A12F7-8654-4F54-A3D1-B41E31AE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t="652" r="58495" b="-650"/>
          <a:stretch/>
        </p:blipFill>
        <p:spPr bwMode="auto">
          <a:xfrm>
            <a:off x="221971" y="2762377"/>
            <a:ext cx="4633342" cy="2980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6665C4-839C-4723-A010-FAA907B4FFC9}"/>
              </a:ext>
            </a:extLst>
          </p:cNvPr>
          <p:cNvSpPr>
            <a:spLocks noGrp="1"/>
          </p:cNvSpPr>
          <p:nvPr>
            <p:ph idx="1"/>
          </p:nvPr>
        </p:nvSpPr>
        <p:spPr>
          <a:xfrm>
            <a:off x="6444040" y="1114691"/>
            <a:ext cx="4159233" cy="5145901"/>
          </a:xfrm>
        </p:spPr>
        <p:txBody>
          <a:bodyPr vert="horz" lIns="91440" tIns="45720" rIns="91440" bIns="45720" rtlCol="0">
            <a:normAutofit/>
          </a:bodyPr>
          <a:lstStyle/>
          <a:p>
            <a:r>
              <a:rPr lang="en-US" dirty="0">
                <a:ea typeface="+mn-lt"/>
                <a:cs typeface="+mn-lt"/>
              </a:rPr>
              <a:t>NSE (National Stock Exchange of India)</a:t>
            </a:r>
          </a:p>
          <a:p>
            <a:r>
              <a:rPr lang="en-US" dirty="0">
                <a:ea typeface="+mn-lt"/>
                <a:cs typeface="+mn-lt"/>
              </a:rPr>
              <a:t>BSE (Bombay Stock Exchange)</a:t>
            </a:r>
            <a:endParaRPr lang="en-US" dirty="0"/>
          </a:p>
          <a:p>
            <a:r>
              <a:rPr lang="en-US" dirty="0">
                <a:ea typeface="+mn-lt"/>
                <a:cs typeface="+mn-lt"/>
              </a:rPr>
              <a:t>NYSE (New York Stock Exchange)</a:t>
            </a:r>
            <a:endParaRPr lang="en-US" dirty="0"/>
          </a:p>
          <a:p>
            <a:r>
              <a:rPr lang="en-US" dirty="0">
                <a:ea typeface="+mn-lt"/>
                <a:cs typeface="+mn-lt"/>
              </a:rPr>
              <a:t>Money Control</a:t>
            </a:r>
          </a:p>
          <a:p>
            <a:r>
              <a:rPr lang="en-US" dirty="0">
                <a:ea typeface="+mn-lt"/>
                <a:cs typeface="+mn-lt"/>
              </a:rPr>
              <a:t>Google Stock Prices</a:t>
            </a:r>
            <a:endParaRPr lang="en-US" dirty="0"/>
          </a:p>
          <a:p>
            <a:r>
              <a:rPr lang="en-US" dirty="0">
                <a:ea typeface="+mn-lt"/>
                <a:cs typeface="+mn-lt"/>
              </a:rPr>
              <a:t>Yahoo</a:t>
            </a:r>
            <a:endParaRPr lang="en-US" dirty="0"/>
          </a:p>
          <a:p>
            <a:r>
              <a:rPr lang="en-US" dirty="0">
                <a:ea typeface="+mn-lt"/>
                <a:cs typeface="+mn-lt"/>
              </a:rPr>
              <a:t>China’s Shanghai and Shenzhen stock markets</a:t>
            </a:r>
            <a:endParaRPr lang="en-US" dirty="0"/>
          </a:p>
        </p:txBody>
      </p:sp>
      <p:sp>
        <p:nvSpPr>
          <p:cNvPr id="83" name="Freeform: Shape 8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5" name="Group 8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86" name="Freeform: Shape 8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7" name="Freeform: Shape 8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8" name="Freeform: Shape 8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B9590FA-38E0-4B7B-BE57-BE5A9AA5C581}"/>
              </a:ext>
            </a:extLst>
          </p:cNvPr>
          <p:cNvSpPr txBox="1"/>
          <p:nvPr/>
        </p:nvSpPr>
        <p:spPr>
          <a:xfrm>
            <a:off x="1851312" y="6011701"/>
            <a:ext cx="2321469" cy="369332"/>
          </a:xfrm>
          <a:prstGeom prst="rect">
            <a:avLst/>
          </a:prstGeom>
          <a:noFill/>
        </p:spPr>
        <p:txBody>
          <a:bodyPr wrap="none" rtlCol="0">
            <a:spAutoFit/>
          </a:bodyPr>
          <a:lstStyle/>
          <a:p>
            <a:r>
              <a:rPr lang="en-US" dirty="0"/>
              <a:t>Fig: Sample data set</a:t>
            </a:r>
            <a:endParaRPr lang="en-IN" dirty="0"/>
          </a:p>
        </p:txBody>
      </p:sp>
    </p:spTree>
    <p:extLst>
      <p:ext uri="{BB962C8B-B14F-4D97-AF65-F5344CB8AC3E}">
        <p14:creationId xmlns:p14="http://schemas.microsoft.com/office/powerpoint/2010/main" val="117283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9FF1-609F-4921-A790-F6E8863E3EBB}"/>
              </a:ext>
            </a:extLst>
          </p:cNvPr>
          <p:cNvSpPr>
            <a:spLocks noGrp="1"/>
          </p:cNvSpPr>
          <p:nvPr>
            <p:ph type="title"/>
          </p:nvPr>
        </p:nvSpPr>
        <p:spPr>
          <a:xfrm>
            <a:off x="2622272" y="185233"/>
            <a:ext cx="6270923" cy="680607"/>
          </a:xfrm>
        </p:spPr>
        <p:txBody>
          <a:bodyPr/>
          <a:lstStyle/>
          <a:p>
            <a:r>
              <a:rPr lang="en-US" dirty="0"/>
              <a:t>PERFORMANCE METRICS</a:t>
            </a:r>
            <a:endParaRPr lang="en-IN" dirty="0"/>
          </a:p>
        </p:txBody>
      </p:sp>
      <p:graphicFrame>
        <p:nvGraphicFramePr>
          <p:cNvPr id="4" name="Table 4">
            <a:extLst>
              <a:ext uri="{FF2B5EF4-FFF2-40B4-BE49-F238E27FC236}">
                <a16:creationId xmlns:a16="http://schemas.microsoft.com/office/drawing/2014/main" id="{DC9F03C9-2E7C-4517-817A-B38232948A2A}"/>
              </a:ext>
            </a:extLst>
          </p:cNvPr>
          <p:cNvGraphicFramePr>
            <a:graphicFrameLocks noGrp="1"/>
          </p:cNvGraphicFramePr>
          <p:nvPr>
            <p:extLst>
              <p:ext uri="{D42A27DB-BD31-4B8C-83A1-F6EECF244321}">
                <p14:modId xmlns:p14="http://schemas.microsoft.com/office/powerpoint/2010/main" val="227642344"/>
              </p:ext>
            </p:extLst>
          </p:nvPr>
        </p:nvGraphicFramePr>
        <p:xfrm>
          <a:off x="124955" y="1152170"/>
          <a:ext cx="11805314" cy="1483360"/>
        </p:xfrm>
        <a:graphic>
          <a:graphicData uri="http://schemas.openxmlformats.org/drawingml/2006/table">
            <a:tbl>
              <a:tblPr firstRow="1" bandRow="1">
                <a:tableStyleId>{7E9639D4-E3E2-4D34-9284-5A2195B3D0D7}</a:tableStyleId>
              </a:tblPr>
              <a:tblGrid>
                <a:gridCol w="2702258">
                  <a:extLst>
                    <a:ext uri="{9D8B030D-6E8A-4147-A177-3AD203B41FA5}">
                      <a16:colId xmlns:a16="http://schemas.microsoft.com/office/drawing/2014/main" val="3690973287"/>
                    </a:ext>
                  </a:extLst>
                </a:gridCol>
                <a:gridCol w="3193576">
                  <a:extLst>
                    <a:ext uri="{9D8B030D-6E8A-4147-A177-3AD203B41FA5}">
                      <a16:colId xmlns:a16="http://schemas.microsoft.com/office/drawing/2014/main" val="4138767218"/>
                    </a:ext>
                  </a:extLst>
                </a:gridCol>
                <a:gridCol w="2958152">
                  <a:extLst>
                    <a:ext uri="{9D8B030D-6E8A-4147-A177-3AD203B41FA5}">
                      <a16:colId xmlns:a16="http://schemas.microsoft.com/office/drawing/2014/main" val="624140845"/>
                    </a:ext>
                  </a:extLst>
                </a:gridCol>
                <a:gridCol w="2951328">
                  <a:extLst>
                    <a:ext uri="{9D8B030D-6E8A-4147-A177-3AD203B41FA5}">
                      <a16:colId xmlns:a16="http://schemas.microsoft.com/office/drawing/2014/main" val="403424925"/>
                    </a:ext>
                  </a:extLst>
                </a:gridCol>
              </a:tblGrid>
              <a:tr h="370840">
                <a:tc>
                  <a:txBody>
                    <a:bodyPr/>
                    <a:lstStyle/>
                    <a:p>
                      <a:r>
                        <a:rPr lang="en-US"/>
                        <a:t>MODEL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R2_SCORE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544754"/>
                  </a:ext>
                </a:extLst>
              </a:tr>
              <a:tr h="370840">
                <a:tc>
                  <a:txBody>
                    <a:bodyPr/>
                    <a:lstStyle/>
                    <a:p>
                      <a:r>
                        <a:rPr lang="en-US"/>
                        <a:t>Simple Moving average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kern="1200" dirty="0">
                          <a:solidFill>
                            <a:schemeClr val="tx1"/>
                          </a:solidFill>
                          <a:effectLst/>
                          <a:latin typeface="+mn-lt"/>
                          <a:ea typeface="+mn-ea"/>
                          <a:cs typeface="+mn-cs"/>
                        </a:rPr>
                        <a:t>5668.585465423127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75.2900090677583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-0.31223237668214043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68973"/>
                  </a:ext>
                </a:extLst>
              </a:tr>
              <a:tr h="370840">
                <a:tc>
                  <a:txBody>
                    <a:bodyPr/>
                    <a:lstStyle/>
                    <a:p>
                      <a:r>
                        <a:rPr lang="en-US"/>
                        <a:t>Arima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42071.70516132826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205.1138833948796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-8.739264582261903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56967"/>
                  </a:ext>
                </a:extLst>
              </a:tr>
              <a:tr h="370840">
                <a:tc>
                  <a:txBody>
                    <a:bodyPr/>
                    <a:lstStyle/>
                    <a:p>
                      <a:r>
                        <a:rPr lang="en-US"/>
                        <a:t>RNN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608.6947111664791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24.671739119212475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0.8590920235074526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586734"/>
                  </a:ext>
                </a:extLst>
              </a:tr>
            </a:tbl>
          </a:graphicData>
        </a:graphic>
      </p:graphicFrame>
      <p:sp>
        <p:nvSpPr>
          <p:cNvPr id="5" name="TextBox 4">
            <a:extLst>
              <a:ext uri="{FF2B5EF4-FFF2-40B4-BE49-F238E27FC236}">
                <a16:creationId xmlns:a16="http://schemas.microsoft.com/office/drawing/2014/main" id="{B773BD21-9BA0-4DD3-AE43-0C9DC907CAEB}"/>
              </a:ext>
            </a:extLst>
          </p:cNvPr>
          <p:cNvSpPr txBox="1"/>
          <p:nvPr/>
        </p:nvSpPr>
        <p:spPr>
          <a:xfrm>
            <a:off x="0" y="2921860"/>
            <a:ext cx="2677977" cy="369332"/>
          </a:xfrm>
          <a:prstGeom prst="rect">
            <a:avLst/>
          </a:prstGeom>
          <a:noFill/>
        </p:spPr>
        <p:txBody>
          <a:bodyPr wrap="none" rtlCol="0">
            <a:spAutoFit/>
          </a:bodyPr>
          <a:lstStyle/>
          <a:p>
            <a:r>
              <a:rPr lang="en-IN" dirty="0"/>
              <a:t>Lower (MSE) is the best </a:t>
            </a:r>
          </a:p>
        </p:txBody>
      </p:sp>
      <p:pic>
        <p:nvPicPr>
          <p:cNvPr id="8" name="Picture 7">
            <a:extLst>
              <a:ext uri="{FF2B5EF4-FFF2-40B4-BE49-F238E27FC236}">
                <a16:creationId xmlns:a16="http://schemas.microsoft.com/office/drawing/2014/main" id="{8F81215A-C2C6-4C8E-8FD8-F7002B9843A7}"/>
              </a:ext>
            </a:extLst>
          </p:cNvPr>
          <p:cNvPicPr>
            <a:picLocks noChangeAspect="1"/>
          </p:cNvPicPr>
          <p:nvPr/>
        </p:nvPicPr>
        <p:blipFill>
          <a:blip r:embed="rId2"/>
          <a:stretch>
            <a:fillRect/>
          </a:stretch>
        </p:blipFill>
        <p:spPr>
          <a:xfrm>
            <a:off x="87556" y="3837998"/>
            <a:ext cx="2382689" cy="885825"/>
          </a:xfrm>
          <a:prstGeom prst="rect">
            <a:avLst/>
          </a:prstGeom>
        </p:spPr>
      </p:pic>
      <p:pic>
        <p:nvPicPr>
          <p:cNvPr id="39" name="Picture 38">
            <a:extLst>
              <a:ext uri="{FF2B5EF4-FFF2-40B4-BE49-F238E27FC236}">
                <a16:creationId xmlns:a16="http://schemas.microsoft.com/office/drawing/2014/main" id="{8ED0C925-BB82-4D39-A5D2-9B81A920E702}"/>
              </a:ext>
            </a:extLst>
          </p:cNvPr>
          <p:cNvPicPr>
            <a:picLocks noChangeAspect="1"/>
          </p:cNvPicPr>
          <p:nvPr/>
        </p:nvPicPr>
        <p:blipFill>
          <a:blip r:embed="rId3"/>
          <a:stretch>
            <a:fillRect/>
          </a:stretch>
        </p:blipFill>
        <p:spPr>
          <a:xfrm>
            <a:off x="87555" y="5156312"/>
            <a:ext cx="2447595" cy="1394611"/>
          </a:xfrm>
          <a:prstGeom prst="rect">
            <a:avLst/>
          </a:prstGeom>
        </p:spPr>
      </p:pic>
      <p:pic>
        <p:nvPicPr>
          <p:cNvPr id="50" name="Picture 49">
            <a:extLst>
              <a:ext uri="{FF2B5EF4-FFF2-40B4-BE49-F238E27FC236}">
                <a16:creationId xmlns:a16="http://schemas.microsoft.com/office/drawing/2014/main" id="{D1BBEC73-BBAA-4BA7-98AD-BD295D3AB287}"/>
              </a:ext>
            </a:extLst>
          </p:cNvPr>
          <p:cNvPicPr>
            <a:picLocks noChangeAspect="1"/>
          </p:cNvPicPr>
          <p:nvPr/>
        </p:nvPicPr>
        <p:blipFill>
          <a:blip r:embed="rId4"/>
          <a:stretch>
            <a:fillRect/>
          </a:stretch>
        </p:blipFill>
        <p:spPr>
          <a:xfrm>
            <a:off x="3488243" y="3837998"/>
            <a:ext cx="2819826" cy="739173"/>
          </a:xfrm>
          <a:prstGeom prst="rect">
            <a:avLst/>
          </a:prstGeom>
        </p:spPr>
      </p:pic>
      <p:pic>
        <p:nvPicPr>
          <p:cNvPr id="52" name="Picture 51">
            <a:extLst>
              <a:ext uri="{FF2B5EF4-FFF2-40B4-BE49-F238E27FC236}">
                <a16:creationId xmlns:a16="http://schemas.microsoft.com/office/drawing/2014/main" id="{E00C3A29-AC74-48AB-A572-98D560428E5C}"/>
              </a:ext>
            </a:extLst>
          </p:cNvPr>
          <p:cNvPicPr>
            <a:picLocks noChangeAspect="1"/>
          </p:cNvPicPr>
          <p:nvPr/>
        </p:nvPicPr>
        <p:blipFill>
          <a:blip r:embed="rId5"/>
          <a:stretch>
            <a:fillRect/>
          </a:stretch>
        </p:blipFill>
        <p:spPr>
          <a:xfrm>
            <a:off x="3526380" y="5156313"/>
            <a:ext cx="2808457" cy="1394611"/>
          </a:xfrm>
          <a:prstGeom prst="rect">
            <a:avLst/>
          </a:prstGeom>
        </p:spPr>
      </p:pic>
      <p:pic>
        <p:nvPicPr>
          <p:cNvPr id="54" name="Picture 53">
            <a:extLst>
              <a:ext uri="{FF2B5EF4-FFF2-40B4-BE49-F238E27FC236}">
                <a16:creationId xmlns:a16="http://schemas.microsoft.com/office/drawing/2014/main" id="{9C14A20F-80B8-43FD-B29F-D906D012CB7C}"/>
              </a:ext>
            </a:extLst>
          </p:cNvPr>
          <p:cNvPicPr>
            <a:picLocks noChangeAspect="1"/>
          </p:cNvPicPr>
          <p:nvPr/>
        </p:nvPicPr>
        <p:blipFill>
          <a:blip r:embed="rId6"/>
          <a:stretch>
            <a:fillRect/>
          </a:stretch>
        </p:blipFill>
        <p:spPr>
          <a:xfrm>
            <a:off x="7326067" y="3854367"/>
            <a:ext cx="2057400" cy="666750"/>
          </a:xfrm>
          <a:prstGeom prst="rect">
            <a:avLst/>
          </a:prstGeom>
        </p:spPr>
      </p:pic>
      <p:pic>
        <p:nvPicPr>
          <p:cNvPr id="56" name="Picture 55">
            <a:extLst>
              <a:ext uri="{FF2B5EF4-FFF2-40B4-BE49-F238E27FC236}">
                <a16:creationId xmlns:a16="http://schemas.microsoft.com/office/drawing/2014/main" id="{BDBA702C-7E1F-4D58-9E46-5183D2A07717}"/>
              </a:ext>
            </a:extLst>
          </p:cNvPr>
          <p:cNvPicPr>
            <a:picLocks noChangeAspect="1"/>
          </p:cNvPicPr>
          <p:nvPr/>
        </p:nvPicPr>
        <p:blipFill>
          <a:blip r:embed="rId7"/>
          <a:stretch>
            <a:fillRect/>
          </a:stretch>
        </p:blipFill>
        <p:spPr>
          <a:xfrm>
            <a:off x="7326067" y="5156311"/>
            <a:ext cx="2447594" cy="1394611"/>
          </a:xfrm>
          <a:prstGeom prst="rect">
            <a:avLst/>
          </a:prstGeom>
        </p:spPr>
      </p:pic>
      <p:sp>
        <p:nvSpPr>
          <p:cNvPr id="57" name="TextBox 56">
            <a:extLst>
              <a:ext uri="{FF2B5EF4-FFF2-40B4-BE49-F238E27FC236}">
                <a16:creationId xmlns:a16="http://schemas.microsoft.com/office/drawing/2014/main" id="{5EF06A45-46F6-4FB9-BD2E-6AE425B7C204}"/>
              </a:ext>
            </a:extLst>
          </p:cNvPr>
          <p:cNvSpPr txBox="1"/>
          <p:nvPr/>
        </p:nvSpPr>
        <p:spPr>
          <a:xfrm>
            <a:off x="3488243" y="2921860"/>
            <a:ext cx="2815835" cy="369332"/>
          </a:xfrm>
          <a:prstGeom prst="rect">
            <a:avLst/>
          </a:prstGeom>
          <a:noFill/>
        </p:spPr>
        <p:txBody>
          <a:bodyPr wrap="none" rtlCol="0">
            <a:spAutoFit/>
          </a:bodyPr>
          <a:lstStyle/>
          <a:p>
            <a:r>
              <a:rPr lang="en-IN" dirty="0"/>
              <a:t>Lower (RMSE) is the best </a:t>
            </a:r>
          </a:p>
        </p:txBody>
      </p:sp>
      <p:sp>
        <p:nvSpPr>
          <p:cNvPr id="58" name="TextBox 57">
            <a:extLst>
              <a:ext uri="{FF2B5EF4-FFF2-40B4-BE49-F238E27FC236}">
                <a16:creationId xmlns:a16="http://schemas.microsoft.com/office/drawing/2014/main" id="{9EB34959-D6B2-4520-879A-2A445BE1A6DD}"/>
              </a:ext>
            </a:extLst>
          </p:cNvPr>
          <p:cNvSpPr txBox="1"/>
          <p:nvPr/>
        </p:nvSpPr>
        <p:spPr>
          <a:xfrm>
            <a:off x="7210875" y="2921860"/>
            <a:ext cx="3320524" cy="369332"/>
          </a:xfrm>
          <a:prstGeom prst="rect">
            <a:avLst/>
          </a:prstGeom>
          <a:noFill/>
        </p:spPr>
        <p:txBody>
          <a:bodyPr wrap="none" rtlCol="0">
            <a:spAutoFit/>
          </a:bodyPr>
          <a:lstStyle/>
          <a:p>
            <a:r>
              <a:rPr lang="en-IN" dirty="0"/>
              <a:t>Higher (R2SCORE) is the best </a:t>
            </a:r>
          </a:p>
        </p:txBody>
      </p:sp>
    </p:spTree>
    <p:extLst>
      <p:ext uri="{BB962C8B-B14F-4D97-AF65-F5344CB8AC3E}">
        <p14:creationId xmlns:p14="http://schemas.microsoft.com/office/powerpoint/2010/main" val="156958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30352" y="638176"/>
            <a:ext cx="4266544" cy="2861770"/>
          </a:xfrm>
        </p:spPr>
        <p:txBody>
          <a:bodyPr anchor="b">
            <a:normAutofit/>
          </a:bodyPr>
          <a:lstStyle/>
          <a:p>
            <a:r>
              <a:rPr lang="en-US"/>
              <a:t>PROCESS</a:t>
            </a:r>
          </a:p>
        </p:txBody>
      </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A4BCD4AB-8170-48FA-B311-B4F865E3448F}"/>
              </a:ext>
            </a:extLst>
          </p:cNvPr>
          <p:cNvCxnSpPr/>
          <p:nvPr/>
        </p:nvCxnSpPr>
        <p:spPr>
          <a:xfrm>
            <a:off x="6457665" y="102358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82EFAB-DD29-4305-A7ED-28AB330F68F6}"/>
              </a:ext>
            </a:extLst>
          </p:cNvPr>
          <p:cNvCxnSpPr/>
          <p:nvPr/>
        </p:nvCxnSpPr>
        <p:spPr>
          <a:xfrm>
            <a:off x="6457665" y="1721894"/>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B12FACC-46EC-4D45-8D3C-C7F7035712F5}"/>
              </a:ext>
            </a:extLst>
          </p:cNvPr>
          <p:cNvCxnSpPr/>
          <p:nvPr/>
        </p:nvCxnSpPr>
        <p:spPr>
          <a:xfrm>
            <a:off x="6457665" y="2472520"/>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F6C6961-6912-4972-9E66-1859798FDE7F}"/>
              </a:ext>
            </a:extLst>
          </p:cNvPr>
          <p:cNvCxnSpPr/>
          <p:nvPr/>
        </p:nvCxnSpPr>
        <p:spPr>
          <a:xfrm>
            <a:off x="6473587" y="319969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BF613ED-75C0-4EB2-A2EB-0B392E855784}"/>
              </a:ext>
            </a:extLst>
          </p:cNvPr>
          <p:cNvCxnSpPr/>
          <p:nvPr/>
        </p:nvCxnSpPr>
        <p:spPr>
          <a:xfrm>
            <a:off x="6475861" y="397377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7A6C02F-C1C6-4FAB-9532-0FCEA7ED97B7}"/>
              </a:ext>
            </a:extLst>
          </p:cNvPr>
          <p:cNvCxnSpPr/>
          <p:nvPr/>
        </p:nvCxnSpPr>
        <p:spPr>
          <a:xfrm>
            <a:off x="6475861" y="4656162"/>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7705AF51-DC74-4C3B-A1CA-014D60F2B288}"/>
              </a:ext>
            </a:extLst>
          </p:cNvPr>
          <p:cNvCxnSpPr/>
          <p:nvPr/>
        </p:nvCxnSpPr>
        <p:spPr>
          <a:xfrm>
            <a:off x="6475861" y="536584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descr="start">
            <a:extLst>
              <a:ext uri="{FF2B5EF4-FFF2-40B4-BE49-F238E27FC236}">
                <a16:creationId xmlns:a16="http://schemas.microsoft.com/office/drawing/2014/main" id="{7C18238F-8209-4337-8AB8-E52CD88F5416}"/>
              </a:ext>
            </a:extLst>
          </p:cNvPr>
          <p:cNvSpPr/>
          <p:nvPr/>
        </p:nvSpPr>
        <p:spPr>
          <a:xfrm>
            <a:off x="5977717" y="-117703"/>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endParaRPr lang="en-IN" dirty="0"/>
          </a:p>
        </p:txBody>
      </p:sp>
      <p:cxnSp>
        <p:nvCxnSpPr>
          <p:cNvPr id="48" name="Straight Arrow Connector 47">
            <a:extLst>
              <a:ext uri="{FF2B5EF4-FFF2-40B4-BE49-F238E27FC236}">
                <a16:creationId xmlns:a16="http://schemas.microsoft.com/office/drawing/2014/main" id="{7B76B01E-92E3-411E-902F-CCD6156EE64A}"/>
              </a:ext>
            </a:extLst>
          </p:cNvPr>
          <p:cNvCxnSpPr/>
          <p:nvPr/>
        </p:nvCxnSpPr>
        <p:spPr>
          <a:xfrm>
            <a:off x="6457663" y="376749"/>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Oval 56" descr="start">
            <a:extLst>
              <a:ext uri="{FF2B5EF4-FFF2-40B4-BE49-F238E27FC236}">
                <a16:creationId xmlns:a16="http://schemas.microsoft.com/office/drawing/2014/main" id="{A4C1ABA5-D918-4722-B361-844709210FDD}"/>
              </a:ext>
            </a:extLst>
          </p:cNvPr>
          <p:cNvSpPr/>
          <p:nvPr/>
        </p:nvSpPr>
        <p:spPr>
          <a:xfrm>
            <a:off x="5993640" y="6384635"/>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end</a:t>
            </a:r>
            <a:endParaRPr lang="en-IN" dirty="0"/>
          </a:p>
        </p:txBody>
      </p:sp>
      <p:cxnSp>
        <p:nvCxnSpPr>
          <p:cNvPr id="58" name="Straight Arrow Connector 57">
            <a:extLst>
              <a:ext uri="{FF2B5EF4-FFF2-40B4-BE49-F238E27FC236}">
                <a16:creationId xmlns:a16="http://schemas.microsoft.com/office/drawing/2014/main" id="{A03396DA-AE2C-4AE2-A887-EDA278895C3A}"/>
              </a:ext>
            </a:extLst>
          </p:cNvPr>
          <p:cNvCxnSpPr/>
          <p:nvPr/>
        </p:nvCxnSpPr>
        <p:spPr>
          <a:xfrm>
            <a:off x="6464482" y="605298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D2E3A1F3-8B8E-40DC-81EE-8EA46690A19C}"/>
              </a:ext>
            </a:extLst>
          </p:cNvPr>
          <p:cNvSpPr/>
          <p:nvPr/>
        </p:nvSpPr>
        <p:spPr>
          <a:xfrm>
            <a:off x="5513696" y="63817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CD20344F-7848-489B-BD61-BDCA96F71EB3}"/>
              </a:ext>
            </a:extLst>
          </p:cNvPr>
          <p:cNvSpPr/>
          <p:nvPr/>
        </p:nvSpPr>
        <p:spPr>
          <a:xfrm>
            <a:off x="5513696" y="1322703"/>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C5828111-5C93-4F13-B4A1-E054595D4F46}"/>
              </a:ext>
            </a:extLst>
          </p:cNvPr>
          <p:cNvSpPr/>
          <p:nvPr/>
        </p:nvSpPr>
        <p:spPr>
          <a:xfrm>
            <a:off x="5513695" y="204770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93FE932A-F4EF-4291-95B5-833D48E96D67}"/>
              </a:ext>
            </a:extLst>
          </p:cNvPr>
          <p:cNvSpPr/>
          <p:nvPr/>
        </p:nvSpPr>
        <p:spPr>
          <a:xfrm>
            <a:off x="5513694" y="2770055"/>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E588C665-0E94-4631-8C7E-33F9DCC67BAF}"/>
              </a:ext>
            </a:extLst>
          </p:cNvPr>
          <p:cNvSpPr/>
          <p:nvPr/>
        </p:nvSpPr>
        <p:spPr>
          <a:xfrm>
            <a:off x="5513694" y="3507014"/>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D2F1069-DFEB-41AA-9217-DFFB4C68A76C}"/>
              </a:ext>
            </a:extLst>
          </p:cNvPr>
          <p:cNvSpPr/>
          <p:nvPr/>
        </p:nvSpPr>
        <p:spPr>
          <a:xfrm>
            <a:off x="5513693" y="4298712"/>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3E1408F-238D-47B1-9AA8-198594D2AA5B}"/>
              </a:ext>
            </a:extLst>
          </p:cNvPr>
          <p:cNvSpPr/>
          <p:nvPr/>
        </p:nvSpPr>
        <p:spPr>
          <a:xfrm>
            <a:off x="5513693" y="499368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5077D49C-2C56-4C8E-AEEB-05E114C0F7CE}"/>
              </a:ext>
            </a:extLst>
          </p:cNvPr>
          <p:cNvSpPr/>
          <p:nvPr/>
        </p:nvSpPr>
        <p:spPr>
          <a:xfrm>
            <a:off x="5513692" y="570466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6517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400146" y="1310366"/>
            <a:ext cx="4896536" cy="753294"/>
          </a:xfrm>
        </p:spPr>
        <p:txBody>
          <a:bodyPr vert="horz" lIns="91440" tIns="45720" rIns="91440" bIns="45720" rtlCol="0" anchor="b">
            <a:normAutofit/>
          </a:bodyPr>
          <a:lstStyle/>
          <a:p>
            <a:r>
              <a:rPr lang="en-US" sz="4000" dirty="0"/>
              <a:t>REFERENCES</a:t>
            </a:r>
          </a:p>
        </p:txBody>
      </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3416" y="555615"/>
            <a:ext cx="2898639" cy="2898639"/>
          </a:xfrm>
          <a:prstGeom prst="rect">
            <a:avLst/>
          </a:prstGeom>
        </p:spPr>
      </p:pic>
      <p:sp>
        <p:nvSpPr>
          <p:cNvPr id="4" name="TextBox 3">
            <a:extLst>
              <a:ext uri="{FF2B5EF4-FFF2-40B4-BE49-F238E27FC236}">
                <a16:creationId xmlns:a16="http://schemas.microsoft.com/office/drawing/2014/main" id="{94AC9502-8EEC-4661-BFE9-44B2A92A01A9}"/>
              </a:ext>
            </a:extLst>
          </p:cNvPr>
          <p:cNvSpPr txBox="1"/>
          <p:nvPr/>
        </p:nvSpPr>
        <p:spPr>
          <a:xfrm>
            <a:off x="224770" y="3191967"/>
            <a:ext cx="11436851" cy="3139321"/>
          </a:xfrm>
          <a:prstGeom prst="rect">
            <a:avLst/>
          </a:prstGeom>
          <a:noFill/>
        </p:spPr>
        <p:txBody>
          <a:bodyPr wrap="square" rtlCol="0">
            <a:spAutoFit/>
          </a:bodyPr>
          <a:lstStyle/>
          <a:p>
            <a:pPr algn="just"/>
            <a:endParaRPr lang="en-IN" dirty="0">
              <a:hlinkClick r:id="rId4">
                <a:extLst>
                  <a:ext uri="{A12FA001-AC4F-418D-AE19-62706E023703}">
                    <ahyp:hlinkClr xmlns:ahyp="http://schemas.microsoft.com/office/drawing/2018/hyperlinkcolor" val="tx"/>
                  </a:ext>
                </a:extLst>
              </a:hlinkClick>
            </a:endParaRPr>
          </a:p>
          <a:p>
            <a:pPr algn="just"/>
            <a:endParaRPr lang="en-IN" dirty="0">
              <a:solidFill>
                <a:srgbClr val="3F60BF"/>
              </a:solidFill>
            </a:endParaRPr>
          </a:p>
          <a:p>
            <a:pPr marL="342900" indent="-342900" algn="just">
              <a:buFont typeface="+mj-lt"/>
              <a:buAutoNum type="arabicPeriod"/>
            </a:pPr>
            <a:r>
              <a:rPr lang="en-IN" sz="1800" b="0" i="0" u="sng" strike="noStrike" dirty="0">
                <a:solidFill>
                  <a:srgbClr val="1155CC"/>
                </a:solidFill>
                <a:effectLst/>
                <a:latin typeface="Arial" panose="020B0604020202020204" pitchFamily="34" charset="0"/>
                <a:hlinkClick r:id="rId5"/>
              </a:rPr>
              <a:t>https://towardsdatascience.com/time-series-forecasting-predicting-stock-prices-using-an-arima-model-2e3b3080bd70</a:t>
            </a:r>
            <a:endParaRPr lang="en-IN" sz="1800" b="0" i="0" u="sng" strike="noStrike" dirty="0">
              <a:solidFill>
                <a:srgbClr val="1155CC"/>
              </a:solidFill>
              <a:effectLst/>
              <a:latin typeface="Arial" panose="020B0604020202020204" pitchFamily="34" charset="0"/>
            </a:endParaRPr>
          </a:p>
          <a:p>
            <a:pPr marL="342900" indent="-342900" algn="just">
              <a:buFont typeface="+mj-lt"/>
              <a:buAutoNum type="arabicPeriod"/>
            </a:pPr>
            <a:endParaRPr lang="en-IN" dirty="0"/>
          </a:p>
          <a:p>
            <a:pPr marL="342900" indent="-342900" algn="just">
              <a:buFont typeface="+mj-lt"/>
              <a:buAutoNum type="arabicPeriod"/>
            </a:pPr>
            <a:r>
              <a:rPr lang="en-IN" dirty="0">
                <a:hlinkClick r:id="rId6"/>
              </a:rPr>
              <a:t>https://github.com/0xpranjal/Stock-Prediction-using-different-models/blob/main/Notebooks/4.%20RNN_seqtovec_seqtoseq.ipynb</a:t>
            </a:r>
            <a:r>
              <a:rPr lang="en-IN" dirty="0"/>
              <a:t> </a:t>
            </a:r>
          </a:p>
          <a:p>
            <a:pPr marL="342900" indent="-342900" algn="just">
              <a:buFont typeface="+mj-lt"/>
              <a:buAutoNum type="arabicPeriod"/>
            </a:pPr>
            <a:endParaRPr lang="en-IN" dirty="0"/>
          </a:p>
          <a:p>
            <a:pPr marL="342900" indent="-342900" algn="just">
              <a:buFont typeface="+mj-lt"/>
              <a:buAutoNum type="arabicPeriod"/>
            </a:pPr>
            <a:r>
              <a:rPr lang="en-IN" dirty="0">
                <a:hlinkClick r:id="rId7"/>
              </a:rPr>
              <a:t>https://github.com/0xpranjal/Stock-Prediction-using-different-models/blob/main/Notebooks/1.%20Time%20Series%20Forecasting%20with%20Naive%2C%20Moving%20Averages%2C%20and%20ARIMA.ipynb</a:t>
            </a:r>
            <a:r>
              <a:rPr lang="en-IN" dirty="0"/>
              <a:t> </a:t>
            </a:r>
          </a:p>
        </p:txBody>
      </p:sp>
    </p:spTree>
    <p:extLst>
      <p:ext uri="{BB962C8B-B14F-4D97-AF65-F5344CB8AC3E}">
        <p14:creationId xmlns:p14="http://schemas.microsoft.com/office/powerpoint/2010/main" val="381506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632632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DEA363-54FE-4818-925F-BC42232FE8AE}"/>
              </a:ext>
            </a:extLst>
          </p:cNvPr>
          <p:cNvSpPr>
            <a:spLocks noGrp="1"/>
          </p:cNvSpPr>
          <p:nvPr>
            <p:ph type="title"/>
          </p:nvPr>
        </p:nvSpPr>
        <p:spPr>
          <a:xfrm>
            <a:off x="6096000" y="1122363"/>
            <a:ext cx="5319470" cy="1978346"/>
          </a:xfrm>
        </p:spPr>
        <p:txBody>
          <a:bodyPr vert="horz" lIns="91440" tIns="45720" rIns="91440" bIns="45720" rtlCol="0" anchor="b">
            <a:normAutofit/>
          </a:bodyPr>
          <a:lstStyle/>
          <a:p>
            <a:pPr>
              <a:lnSpc>
                <a:spcPct val="90000"/>
              </a:lnSpc>
              <a:spcBef>
                <a:spcPct val="0"/>
              </a:spcBef>
            </a:pPr>
            <a:r>
              <a:rPr lang="en-US" sz="3100" b="0" dirty="0">
                <a:effectLst/>
              </a:rPr>
              <a:t>LSTM </a:t>
            </a:r>
            <a:br>
              <a:rPr lang="en-US" sz="3100" b="0" dirty="0">
                <a:effectLst/>
              </a:rPr>
            </a:br>
            <a:r>
              <a:rPr lang="en-US" sz="3100" b="0" dirty="0">
                <a:effectLst/>
              </a:rPr>
              <a:t>Long-Short-Term Memory</a:t>
            </a:r>
            <a:br>
              <a:rPr lang="en-US" sz="3100" b="0" dirty="0">
                <a:effectLst/>
              </a:rPr>
            </a:br>
            <a:br>
              <a:rPr lang="en-US" sz="3100" dirty="0"/>
            </a:br>
            <a:endParaRPr lang="en-US" sz="3100" dirty="0"/>
          </a:p>
        </p:txBody>
      </p:sp>
      <p:sp>
        <p:nvSpPr>
          <p:cNvPr id="3" name="Subtitle 2">
            <a:extLst>
              <a:ext uri="{FF2B5EF4-FFF2-40B4-BE49-F238E27FC236}">
                <a16:creationId xmlns:a16="http://schemas.microsoft.com/office/drawing/2014/main" id="{AA617A34-E135-44B4-98BA-E237279FE670}"/>
              </a:ext>
            </a:extLst>
          </p:cNvPr>
          <p:cNvSpPr>
            <a:spLocks noGrp="1"/>
          </p:cNvSpPr>
          <p:nvPr>
            <p:ph type="subTitle" idx="1"/>
          </p:nvPr>
        </p:nvSpPr>
        <p:spPr>
          <a:xfrm>
            <a:off x="6096000" y="3509963"/>
            <a:ext cx="6096000" cy="2890837"/>
          </a:xfrm>
        </p:spPr>
        <p:txBody>
          <a:bodyPr vert="horz" lIns="91440" tIns="45720" rIns="91440" bIns="45720" rtlCol="0">
            <a:normAutofit/>
          </a:bodyPr>
          <a:lstStyle/>
          <a:p>
            <a:pPr marL="285750" indent="-285750">
              <a:lnSpc>
                <a:spcPct val="100000"/>
              </a:lnSpc>
              <a:spcBef>
                <a:spcPts val="1000"/>
              </a:spcBef>
              <a:buFont typeface="Wingdings" panose="05000000000000000000" pitchFamily="2" charset="2"/>
              <a:buChar char="ü"/>
            </a:pPr>
            <a:r>
              <a:rPr lang="en-US" sz="1600" dirty="0"/>
              <a:t>LSTM is an advanced type of RNN</a:t>
            </a:r>
          </a:p>
          <a:p>
            <a:pPr marL="285750" indent="-285750">
              <a:lnSpc>
                <a:spcPct val="100000"/>
              </a:lnSpc>
              <a:spcBef>
                <a:spcPts val="1000"/>
              </a:spcBef>
              <a:buFont typeface="Wingdings" panose="05000000000000000000" pitchFamily="2" charset="2"/>
              <a:buChar char="ü"/>
            </a:pPr>
            <a:r>
              <a:rPr lang="en-US" sz="1600" dirty="0"/>
              <a:t>LSTM is proficient in learning about long-term dependencies.</a:t>
            </a:r>
          </a:p>
          <a:p>
            <a:pPr marL="285750" indent="-285750">
              <a:lnSpc>
                <a:spcPct val="100000"/>
              </a:lnSpc>
              <a:spcBef>
                <a:spcPts val="1000"/>
              </a:spcBef>
              <a:buFont typeface="Wingdings" panose="05000000000000000000" pitchFamily="2" charset="2"/>
              <a:buChar char="ü"/>
            </a:pPr>
            <a:r>
              <a:rPr lang="en-US" sz="1600" b="0" dirty="0">
                <a:effectLst/>
              </a:rPr>
              <a:t>LSTM is popularly used on time-series data for classification, processing, and making predictions.</a:t>
            </a:r>
            <a:endParaRPr lang="en-US" sz="1600" dirty="0"/>
          </a:p>
        </p:txBody>
      </p:sp>
      <p:pic>
        <p:nvPicPr>
          <p:cNvPr id="7" name="Graphic 6" descr="Brain">
            <a:extLst>
              <a:ext uri="{FF2B5EF4-FFF2-40B4-BE49-F238E27FC236}">
                <a16:creationId xmlns:a16="http://schemas.microsoft.com/office/drawing/2014/main" id="{05A23B25-95C1-43FA-857E-5F93DBC05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71" y="1016625"/>
            <a:ext cx="4805707" cy="4805707"/>
          </a:xfrm>
          <a:prstGeom prst="rect">
            <a:avLst/>
          </a:prstGeom>
        </p:spPr>
      </p:pic>
      <p:sp>
        <p:nvSpPr>
          <p:cNvPr id="80" name="Freeform: Shape 7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0" name="Freeform: Shape 8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 name="Group 9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5668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pic>
        <p:nvPicPr>
          <p:cNvPr id="172" name="Picture 171"/>
          <p:cNvPicPr/>
          <p:nvPr/>
        </p:nvPicPr>
        <p:blipFill>
          <a:blip r:embed="rId2"/>
          <a:stretch/>
        </p:blipFill>
        <p:spPr>
          <a:xfrm>
            <a:off x="1847166" y="1267479"/>
            <a:ext cx="8592464" cy="3227971"/>
          </a:xfrm>
          <a:prstGeom prst="rect">
            <a:avLst/>
          </a:prstGeom>
          <a:ln>
            <a:noFill/>
          </a:ln>
        </p:spPr>
      </p:pic>
      <p:pic>
        <p:nvPicPr>
          <p:cNvPr id="173" name="Picture 172"/>
          <p:cNvPicPr/>
          <p:nvPr/>
        </p:nvPicPr>
        <p:blipFill>
          <a:blip r:embed="rId3"/>
          <a:stretch/>
        </p:blipFill>
        <p:spPr>
          <a:xfrm>
            <a:off x="2046057" y="4610734"/>
            <a:ext cx="8208399" cy="1529073"/>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sp>
        <p:nvSpPr>
          <p:cNvPr id="175" name="TextShape 2"/>
          <p:cNvSpPr txBox="1"/>
          <p:nvPr/>
        </p:nvSpPr>
        <p:spPr>
          <a:xfrm>
            <a:off x="1730837" y="1782968"/>
            <a:ext cx="8491222" cy="4572197"/>
          </a:xfrm>
          <a:prstGeom prst="rect">
            <a:avLst/>
          </a:prstGeom>
          <a:noFill/>
          <a:ln>
            <a:noFill/>
          </a:ln>
        </p:spPr>
        <p:txBody>
          <a:bodyPr lIns="0" tIns="0" rIns="0" bIns="0">
            <a:normAutofit fontScale="92500" lnSpcReduction="20000"/>
          </a:bodyPr>
          <a:lstStyle/>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Long Short Term Memory Network is an advanced RNN, a sequential network, that allows information to persist. It is capable of handling the vanishing gradient problem faced by RNN. A recurrent neural network is also known as RNN is used for persistent memory.</a:t>
            </a:r>
          </a:p>
          <a:p>
            <a:pPr marL="391910" indent="-293933" algn="just">
              <a:spcAft>
                <a:spcPts val="1283"/>
              </a:spcAft>
              <a:buClr>
                <a:srgbClr val="2C3E50"/>
              </a:buClr>
              <a:buSzPct val="45000"/>
              <a:buFont typeface="Wingdings" charset="2"/>
              <a:buChar char=""/>
            </a:pPr>
            <a:endParaRPr lang="en-IN" sz="2540" spc="-1" dirty="0">
              <a:solidFill>
                <a:srgbClr val="000000"/>
              </a:solidFill>
              <a:latin typeface="Noto Sans SemiBold"/>
            </a:endParaRPr>
          </a:p>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The first part chooses whether the information coming from the previous timestamp is to be remembered or is irrelevant and can be forgotten. In the second part, the cell tries to learn new information from the input to this cell. At last, in the third part, the cell passes the updated information from the current timestamp to the next timestamp. These three parts of an LSTM cell are known as gates. The first part is called Forget gate, the second part is known as the Input gate and the last one is the Output gate.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E7ED65-779F-479D-BF55-ED5DA72D451B}"/>
              </a:ext>
            </a:extLst>
          </p:cNvPr>
          <p:cNvSpPr>
            <a:spLocks noGrp="1"/>
          </p:cNvSpPr>
          <p:nvPr>
            <p:ph type="title"/>
          </p:nvPr>
        </p:nvSpPr>
        <p:spPr>
          <a:xfrm>
            <a:off x="511917" y="2689834"/>
            <a:ext cx="4421731" cy="1273774"/>
          </a:xfrm>
        </p:spPr>
        <p:txBody>
          <a:bodyPr anchor="t">
            <a:normAutofit/>
          </a:bodyPr>
          <a:lstStyle/>
          <a:p>
            <a:r>
              <a:rPr lang="en-US" sz="3300" dirty="0"/>
              <a:t>PROBLEM UNDERSTANDING</a:t>
            </a:r>
          </a:p>
        </p:txBody>
      </p:sp>
      <p:sp>
        <p:nvSpPr>
          <p:cNvPr id="44" name="Freeform: Shape 43">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8" name="Content Placeholder 2">
            <a:extLst>
              <a:ext uri="{FF2B5EF4-FFF2-40B4-BE49-F238E27FC236}">
                <a16:creationId xmlns:a16="http://schemas.microsoft.com/office/drawing/2014/main" id="{2C07DB18-D815-4576-BE4B-3C1AB73AA0CE}"/>
              </a:ext>
            </a:extLst>
          </p:cNvPr>
          <p:cNvGraphicFramePr>
            <a:graphicFrameLocks noGrp="1"/>
          </p:cNvGraphicFramePr>
          <p:nvPr>
            <p:ph idx="1"/>
            <p:extLst>
              <p:ext uri="{D42A27DB-BD31-4B8C-83A1-F6EECF244321}">
                <p14:modId xmlns:p14="http://schemas.microsoft.com/office/powerpoint/2010/main" val="3950746973"/>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38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72A-686C-4268-B07F-85517ED5DD4F}"/>
              </a:ext>
            </a:extLst>
          </p:cNvPr>
          <p:cNvSpPr>
            <a:spLocks noGrp="1"/>
          </p:cNvSpPr>
          <p:nvPr>
            <p:ph type="title"/>
          </p:nvPr>
        </p:nvSpPr>
        <p:spPr/>
        <p:txBody>
          <a:bodyPr/>
          <a:lstStyle/>
          <a:p>
            <a:r>
              <a:rPr lang="en-US"/>
              <a:t>MOTIVATION OF STUDY</a:t>
            </a:r>
          </a:p>
        </p:txBody>
      </p:sp>
      <p:graphicFrame>
        <p:nvGraphicFramePr>
          <p:cNvPr id="16" name="Content Placeholder 2">
            <a:extLst>
              <a:ext uri="{FF2B5EF4-FFF2-40B4-BE49-F238E27FC236}">
                <a16:creationId xmlns:a16="http://schemas.microsoft.com/office/drawing/2014/main" id="{7C65A264-128F-4D5E-AB2E-77EEEAAB983F}"/>
              </a:ext>
            </a:extLst>
          </p:cNvPr>
          <p:cNvGraphicFramePr>
            <a:graphicFrameLocks noGrp="1"/>
          </p:cNvGraphicFramePr>
          <p:nvPr>
            <p:ph idx="1"/>
            <p:extLst>
              <p:ext uri="{D42A27DB-BD31-4B8C-83A1-F6EECF244321}">
                <p14:modId xmlns:p14="http://schemas.microsoft.com/office/powerpoint/2010/main" val="2151482241"/>
              </p:ext>
            </p:extLst>
          </p:nvPr>
        </p:nvGraphicFramePr>
        <p:xfrm>
          <a:off x="123150" y="1558603"/>
          <a:ext cx="11946612" cy="51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hree darts on bullseye">
            <a:extLst>
              <a:ext uri="{FF2B5EF4-FFF2-40B4-BE49-F238E27FC236}">
                <a16:creationId xmlns:a16="http://schemas.microsoft.com/office/drawing/2014/main" id="{B54E7E42-C27F-4F7A-878A-EF37A177C935}"/>
              </a:ext>
            </a:extLst>
          </p:cNvPr>
          <p:cNvPicPr>
            <a:picLocks noChangeAspect="1"/>
          </p:cNvPicPr>
          <p:nvPr/>
        </p:nvPicPr>
        <p:blipFill rotWithShape="1">
          <a:blip r:embed="rId2"/>
          <a:srcRect t="11044" r="4" b="42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C6BF-6B77-4999-898D-5B9E165C8880}"/>
              </a:ext>
            </a:extLst>
          </p:cNvPr>
          <p:cNvSpPr>
            <a:spLocks noGrp="1"/>
          </p:cNvSpPr>
          <p:nvPr>
            <p:ph type="title"/>
          </p:nvPr>
        </p:nvSpPr>
        <p:spPr>
          <a:xfrm>
            <a:off x="346282" y="844738"/>
            <a:ext cx="5565648" cy="2179601"/>
          </a:xfrm>
        </p:spPr>
        <p:txBody>
          <a:bodyPr vert="horz" lIns="91440" tIns="45720" rIns="91440" bIns="45720" rtlCol="0" anchor="b">
            <a:normAutofit/>
          </a:bodyPr>
          <a:lstStyle/>
          <a:p>
            <a:r>
              <a:rPr lang="en-US" sz="4400" dirty="0">
                <a:solidFill>
                  <a:srgbClr val="FFFFFF"/>
                </a:solidFill>
              </a:rPr>
              <a:t>OBJECTIVE</a:t>
            </a:r>
          </a:p>
        </p:txBody>
      </p:sp>
      <p:sp>
        <p:nvSpPr>
          <p:cNvPr id="3" name="Content Placeholder 2">
            <a:extLst>
              <a:ext uri="{FF2B5EF4-FFF2-40B4-BE49-F238E27FC236}">
                <a16:creationId xmlns:a16="http://schemas.microsoft.com/office/drawing/2014/main" id="{2574FD59-0E72-499D-9F7C-07DA54AC34A1}"/>
              </a:ext>
            </a:extLst>
          </p:cNvPr>
          <p:cNvSpPr>
            <a:spLocks noGrp="1"/>
          </p:cNvSpPr>
          <p:nvPr>
            <p:ph idx="1"/>
          </p:nvPr>
        </p:nvSpPr>
        <p:spPr>
          <a:xfrm>
            <a:off x="119534" y="3528484"/>
            <a:ext cx="5372078" cy="2747154"/>
          </a:xfrm>
        </p:spPr>
        <p:txBody>
          <a:bodyPr vert="horz" lIns="91440" tIns="45720" rIns="91440" bIns="45720" rtlCol="0" anchor="t">
            <a:normAutofit/>
          </a:bodyPr>
          <a:lstStyle/>
          <a:p>
            <a:pPr marL="342900" indent="-342900" algn="just">
              <a:buFont typeface="Wingdings" panose="05000000000000000000" pitchFamily="2" charset="2"/>
              <a:buChar char="Ø"/>
            </a:pPr>
            <a:r>
              <a:rPr lang="en-US" dirty="0">
                <a:solidFill>
                  <a:srgbClr val="FFFFFF"/>
                </a:solidFill>
              </a:rPr>
              <a:t>To design efficient system for predicting the stock market movement using ML .</a:t>
            </a:r>
          </a:p>
          <a:p>
            <a:pPr marL="342900" indent="-342900" algn="just">
              <a:buFont typeface="Wingdings" panose="05000000000000000000" pitchFamily="2" charset="2"/>
              <a:buChar char="Ø"/>
            </a:pPr>
            <a:r>
              <a:rPr lang="en-US" dirty="0">
                <a:solidFill>
                  <a:srgbClr val="FFFFFF"/>
                </a:solidFill>
              </a:rPr>
              <a:t>Specifically, use LSTM method to Predict stock price based on the historical data.</a:t>
            </a:r>
            <a:endParaRPr lang="en-US" dirty="0">
              <a:solidFill>
                <a:schemeClr val="bg1"/>
              </a:solidFill>
              <a:ea typeface="+mn-lt"/>
              <a:cs typeface="+mn-lt"/>
            </a:endParaRPr>
          </a:p>
          <a:p>
            <a:pPr marL="342900" indent="-342900" algn="just">
              <a:buFont typeface="Wingdings" panose="05000000000000000000" pitchFamily="2" charset="2"/>
              <a:buChar char="Ø"/>
            </a:pPr>
            <a:r>
              <a:rPr lang="en-US" dirty="0">
                <a:solidFill>
                  <a:schemeClr val="bg1"/>
                </a:solidFill>
              </a:rPr>
              <a:t>Compare existing methods to show the superiority of LSTM.</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994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4" descr="Light bulb on yellow background with sketched light beams and cord">
            <a:extLst>
              <a:ext uri="{FF2B5EF4-FFF2-40B4-BE49-F238E27FC236}">
                <a16:creationId xmlns:a16="http://schemas.microsoft.com/office/drawing/2014/main" id="{FA5CCCC6-806B-4116-B961-16D2C220DF2C}"/>
              </a:ext>
            </a:extLst>
          </p:cNvPr>
          <p:cNvPicPr>
            <a:picLocks noChangeAspect="1"/>
          </p:cNvPicPr>
          <p:nvPr/>
        </p:nvPicPr>
        <p:blipFill rotWithShape="1">
          <a:blip r:embed="rId2"/>
          <a:srcRect t="8520" r="4" b="4"/>
          <a:stretch/>
        </p:blipFill>
        <p:spPr>
          <a:xfrm>
            <a:off x="20" y="10"/>
            <a:ext cx="12185156" cy="6857990"/>
          </a:xfrm>
          <a:prstGeom prst="rect">
            <a:avLst/>
          </a:prstGeom>
        </p:spPr>
      </p:pic>
      <p:sp>
        <p:nvSpPr>
          <p:cNvPr id="29"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77F69-CD01-4D98-8F04-412D49FE699C}"/>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a:solidFill>
                  <a:srgbClr val="FFFFFF"/>
                </a:solidFill>
              </a:rPr>
              <a:t>PROBLEM STATEMENT</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Content Placeholder 2">
            <a:extLst>
              <a:ext uri="{FF2B5EF4-FFF2-40B4-BE49-F238E27FC236}">
                <a16:creationId xmlns:a16="http://schemas.microsoft.com/office/drawing/2014/main" id="{0BC96D34-957E-41E3-9287-49A9D0AEBCF7}"/>
              </a:ext>
            </a:extLst>
          </p:cNvPr>
          <p:cNvSpPr>
            <a:spLocks noGrp="1"/>
          </p:cNvSpPr>
          <p:nvPr/>
        </p:nvSpPr>
        <p:spPr>
          <a:xfrm>
            <a:off x="525717" y="3334976"/>
            <a:ext cx="7195967" cy="324722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ea typeface="+mn-lt"/>
                <a:cs typeface="+mn-lt"/>
              </a:rPr>
              <a:t>Stock market is just like a probabilistic trading where we can gain and have possibility of loss. Investing in stock market trading might be a risky task. So, we can use algorithmic trading which uses the previous trends of a particular stock and help us predicting investing in the stock that gives us more profit.</a:t>
            </a:r>
          </a:p>
          <a:p>
            <a:pPr algn="just"/>
            <a:endParaRPr lang="en-US" dirty="0">
              <a:solidFill>
                <a:schemeClr val="bg1"/>
              </a:solidFill>
              <a:ea typeface="+mn-lt"/>
              <a:cs typeface="+mn-lt"/>
            </a:endParaRPr>
          </a:p>
          <a:p>
            <a:pPr algn="just"/>
            <a:r>
              <a:rPr lang="en-US" dirty="0">
                <a:solidFill>
                  <a:schemeClr val="bg1"/>
                </a:solidFill>
                <a:ea typeface="+mn-lt"/>
                <a:cs typeface="+mn-lt"/>
              </a:rPr>
              <a:t>P/E * EPS  = PRICE</a:t>
            </a:r>
          </a:p>
          <a:p>
            <a:pPr algn="just"/>
            <a:r>
              <a:rPr lang="en-US" dirty="0">
                <a:solidFill>
                  <a:schemeClr val="bg1"/>
                </a:solidFill>
                <a:ea typeface="+mn-lt"/>
                <a:cs typeface="+mn-lt"/>
              </a:rPr>
              <a:t>If we can predict stocks future P/E and EPS, We will know accurate PRICE</a:t>
            </a:r>
          </a:p>
        </p:txBody>
      </p:sp>
    </p:spTree>
    <p:extLst>
      <p:ext uri="{BB962C8B-B14F-4D97-AF65-F5344CB8AC3E}">
        <p14:creationId xmlns:p14="http://schemas.microsoft.com/office/powerpoint/2010/main" val="71967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4F4E6D-574E-4FC9-B0C8-D468310B9F90}"/>
              </a:ext>
            </a:extLst>
          </p:cNvPr>
          <p:cNvSpPr>
            <a:spLocks noGrp="1"/>
          </p:cNvSpPr>
          <p:nvPr>
            <p:ph type="title"/>
          </p:nvPr>
        </p:nvSpPr>
        <p:spPr>
          <a:xfrm>
            <a:off x="525718" y="4278637"/>
            <a:ext cx="5512288" cy="1897474"/>
          </a:xfrm>
        </p:spPr>
        <p:txBody>
          <a:bodyPr anchor="t">
            <a:normAutofit/>
          </a:bodyPr>
          <a:lstStyle/>
          <a:p>
            <a:r>
              <a:rPr lang="en-US" dirty="0"/>
              <a:t>SCOPE &amp; LIMITATIONS</a:t>
            </a:r>
          </a:p>
        </p:txBody>
      </p:sp>
      <p:pic>
        <p:nvPicPr>
          <p:cNvPr id="4" name="Picture 5" descr="A picture containing text&#10;&#10;Description automatically generated">
            <a:extLst>
              <a:ext uri="{FF2B5EF4-FFF2-40B4-BE49-F238E27FC236}">
                <a16:creationId xmlns:a16="http://schemas.microsoft.com/office/drawing/2014/main" id="{BBD2BB07-E83D-4D76-B8A1-A587FC115F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0473" r="1" b="1"/>
          <a:stretch/>
        </p:blipFill>
        <p:spPr>
          <a:xfrm>
            <a:off x="555170" y="481586"/>
            <a:ext cx="11087101" cy="3431928"/>
          </a:xfrm>
          <a:prstGeom prst="rect">
            <a:avLst/>
          </a:prstGeom>
        </p:spPr>
      </p:pic>
      <p:grpSp>
        <p:nvGrpSpPr>
          <p:cNvPr id="7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5355BF6-DBA4-47C4-91EE-74D956C7697C}"/>
              </a:ext>
            </a:extLst>
          </p:cNvPr>
          <p:cNvSpPr>
            <a:spLocks noGrp="1"/>
          </p:cNvSpPr>
          <p:nvPr>
            <p:ph idx="1"/>
          </p:nvPr>
        </p:nvSpPr>
        <p:spPr>
          <a:xfrm>
            <a:off x="4431210" y="4544915"/>
            <a:ext cx="7196685" cy="1627367"/>
          </a:xfrm>
        </p:spPr>
        <p:txBody>
          <a:bodyPr vert="horz" lIns="91440" tIns="45720" rIns="91440" bIns="45720" rtlCol="0" anchor="t">
            <a:normAutofit/>
          </a:bodyPr>
          <a:lstStyle/>
          <a:p>
            <a:r>
              <a:rPr lang="en-US" dirty="0"/>
              <a:t>We predict the stock market </a:t>
            </a:r>
            <a:r>
              <a:rPr lang="en-US" dirty="0" err="1"/>
              <a:t>upto</a:t>
            </a:r>
            <a:r>
              <a:rPr lang="en-US" dirty="0"/>
              <a:t> one month.</a:t>
            </a:r>
          </a:p>
          <a:p>
            <a:r>
              <a:rPr lang="en-US" dirty="0"/>
              <a:t>It is hard to predict in the pandemic </a:t>
            </a:r>
            <a:r>
              <a:rPr lang="en-US" dirty="0" err="1"/>
              <a:t>sitations</a:t>
            </a:r>
            <a:endParaRPr lang="en-US" dirty="0"/>
          </a:p>
          <a:p>
            <a:endParaRPr lang="en-US" dirty="0"/>
          </a:p>
        </p:txBody>
      </p:sp>
    </p:spTree>
    <p:extLst>
      <p:ext uri="{BB962C8B-B14F-4D97-AF65-F5344CB8AC3E}">
        <p14:creationId xmlns:p14="http://schemas.microsoft.com/office/powerpoint/2010/main" val="176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p:nvPr/>
        </p:nvSpPr>
        <p:spPr>
          <a:xfrm>
            <a:off x="2098638" y="2802430"/>
            <a:ext cx="8229627" cy="1144682"/>
          </a:xfrm>
          <a:prstGeom prst="rect">
            <a:avLst/>
          </a:prstGeom>
          <a:noFill/>
          <a:ln>
            <a:noFill/>
          </a:ln>
        </p:spPr>
        <p:txBody>
          <a:bodyPr spcFirstLastPara="1" wrap="square" lIns="0" tIns="0" rIns="0" bIns="0" anchor="ctr" anchorCtr="0">
            <a:noAutofit/>
          </a:bodyPr>
          <a:lstStyle/>
          <a:p>
            <a:pPr algn="ctr"/>
            <a:r>
              <a:rPr lang="en-IN" sz="3266" dirty="0">
                <a:latin typeface="Arial"/>
                <a:ea typeface="Arial"/>
                <a:cs typeface="Arial"/>
                <a:sym typeface="Arial"/>
              </a:rPr>
              <a:t>LITERATURE SURVEY</a:t>
            </a:r>
            <a:endParaRPr sz="3266" dirty="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430"/>
      </a:dk2>
      <a:lt2>
        <a:srgbClr val="F0F3F1"/>
      </a:lt2>
      <a:accent1>
        <a:srgbClr val="DF31B4"/>
      </a:accent1>
      <a:accent2>
        <a:srgbClr val="AF1FCD"/>
      </a:accent2>
      <a:accent3>
        <a:srgbClr val="7931DF"/>
      </a:accent3>
      <a:accent4>
        <a:srgbClr val="3939D2"/>
      </a:accent4>
      <a:accent5>
        <a:srgbClr val="317ADF"/>
      </a:accent5>
      <a:accent6>
        <a:srgbClr val="1FB0CD"/>
      </a:accent6>
      <a:hlink>
        <a:srgbClr val="3F60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1572</TotalTime>
  <Words>1328</Words>
  <Application>Microsoft Office PowerPoint</Application>
  <PresentationFormat>Widescreen</PresentationFormat>
  <Paragraphs>189</Paragraphs>
  <Slides>37</Slides>
  <Notes>1</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37</vt:i4>
      </vt:variant>
    </vt:vector>
  </HeadingPairs>
  <TitlesOfParts>
    <vt:vector size="51" baseType="lpstr">
      <vt:lpstr>Arial</vt:lpstr>
      <vt:lpstr>Avenir Next LT Pro</vt:lpstr>
      <vt:lpstr>Avenir Next LT Pro Light</vt:lpstr>
      <vt:lpstr>Calibri</vt:lpstr>
      <vt:lpstr>charter</vt:lpstr>
      <vt:lpstr>Georgia Pro Semibold</vt:lpstr>
      <vt:lpstr>Noto Sans Black</vt:lpstr>
      <vt:lpstr>Noto Sans SemiBold</vt:lpstr>
      <vt:lpstr>sohne</vt:lpstr>
      <vt:lpstr>SourceSansPro</vt:lpstr>
      <vt:lpstr>Times New Roman</vt:lpstr>
      <vt:lpstr>Wingdings</vt:lpstr>
      <vt:lpstr>RocaVTI</vt:lpstr>
      <vt:lpstr>Office Theme</vt:lpstr>
      <vt:lpstr>ALGORITHMIC TRADING </vt:lpstr>
      <vt:lpstr>PowerPoint Presentation</vt:lpstr>
      <vt:lpstr>ABSTRACT</vt:lpstr>
      <vt:lpstr>PROBLEM UNDERSTANDING</vt:lpstr>
      <vt:lpstr>MOTIVATION OF STUDY</vt:lpstr>
      <vt:lpstr>OBJECTIVE</vt:lpstr>
      <vt:lpstr>PROBLEM STATEMENT</vt:lpstr>
      <vt:lpstr>SCOPE &amp; LIMITATIONS</vt:lpstr>
      <vt:lpstr>PowerPoint Presentation</vt:lpstr>
      <vt:lpstr>MOVING AVERAGE</vt:lpstr>
      <vt:lpstr>PowerPoint Presentation</vt:lpstr>
      <vt:lpstr>Statistical</vt:lpstr>
      <vt:lpstr>Terminology </vt:lpstr>
      <vt:lpstr>RNN (Recurrent Neural Network) </vt:lpstr>
      <vt:lpstr>PowerPoint Presentation</vt:lpstr>
      <vt:lpstr>IMPLEMENTATION OF EXISTING MODELS</vt:lpstr>
      <vt:lpstr>Google stock</vt:lpstr>
      <vt:lpstr>Amazon stock</vt:lpstr>
      <vt:lpstr>APPLE stock</vt:lpstr>
      <vt:lpstr>TESLA stock</vt:lpstr>
      <vt:lpstr>Google stock</vt:lpstr>
      <vt:lpstr>Amazon stock</vt:lpstr>
      <vt:lpstr>APPLE stock</vt:lpstr>
      <vt:lpstr>TESLA stock</vt:lpstr>
      <vt:lpstr>ARIMA  1Day  prediction</vt:lpstr>
      <vt:lpstr>Google stock</vt:lpstr>
      <vt:lpstr>Amazon stock</vt:lpstr>
      <vt:lpstr>APPLE stock</vt:lpstr>
      <vt:lpstr>TESLA stock</vt:lpstr>
      <vt:lpstr>DATA SET COLLECTION</vt:lpstr>
      <vt:lpstr>PERFORMANCE METRICS</vt:lpstr>
      <vt:lpstr>PROCESS</vt:lpstr>
      <vt:lpstr>REFERENCES</vt:lpstr>
      <vt:lpstr>THANK YOU</vt:lpstr>
      <vt:lpstr>LSTM  Long-Short-Term Memory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G</dc:creator>
  <cp:lastModifiedBy>SUNEETHA G</cp:lastModifiedBy>
  <cp:revision>344</cp:revision>
  <dcterms:created xsi:type="dcterms:W3CDTF">2021-11-10T02:58:03Z</dcterms:created>
  <dcterms:modified xsi:type="dcterms:W3CDTF">2022-03-08T14:38:24Z</dcterms:modified>
</cp:coreProperties>
</file>